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45"/>
  </p:notesMasterIdLst>
  <p:handoutMasterIdLst>
    <p:handoutMasterId r:id="rId46"/>
  </p:handoutMasterIdLst>
  <p:sldIdLst>
    <p:sldId id="256" r:id="rId2"/>
    <p:sldId id="290" r:id="rId3"/>
    <p:sldId id="451" r:id="rId4"/>
    <p:sldId id="452" r:id="rId5"/>
    <p:sldId id="453" r:id="rId6"/>
    <p:sldId id="455" r:id="rId7"/>
    <p:sldId id="454" r:id="rId8"/>
    <p:sldId id="456" r:id="rId9"/>
    <p:sldId id="458" r:id="rId10"/>
    <p:sldId id="457" r:id="rId11"/>
    <p:sldId id="403" r:id="rId12"/>
    <p:sldId id="460" r:id="rId13"/>
    <p:sldId id="461" r:id="rId14"/>
    <p:sldId id="462" r:id="rId15"/>
    <p:sldId id="463" r:id="rId16"/>
    <p:sldId id="464" r:id="rId17"/>
    <p:sldId id="479" r:id="rId18"/>
    <p:sldId id="481" r:id="rId19"/>
    <p:sldId id="480" r:id="rId20"/>
    <p:sldId id="465" r:id="rId21"/>
    <p:sldId id="466" r:id="rId22"/>
    <p:sldId id="467" r:id="rId23"/>
    <p:sldId id="468" r:id="rId24"/>
    <p:sldId id="469" r:id="rId25"/>
    <p:sldId id="470" r:id="rId26"/>
    <p:sldId id="471" r:id="rId27"/>
    <p:sldId id="472" r:id="rId28"/>
    <p:sldId id="473" r:id="rId29"/>
    <p:sldId id="356" r:id="rId30"/>
    <p:sldId id="432" r:id="rId31"/>
    <p:sldId id="433" r:id="rId32"/>
    <p:sldId id="476" r:id="rId33"/>
    <p:sldId id="474" r:id="rId34"/>
    <p:sldId id="477" r:id="rId35"/>
    <p:sldId id="396" r:id="rId36"/>
    <p:sldId id="397" r:id="rId37"/>
    <p:sldId id="398" r:id="rId38"/>
    <p:sldId id="483" r:id="rId39"/>
    <p:sldId id="434" r:id="rId40"/>
    <p:sldId id="389" r:id="rId41"/>
    <p:sldId id="484" r:id="rId42"/>
    <p:sldId id="435" r:id="rId43"/>
    <p:sldId id="491" r:id="rId4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159" autoAdjust="0"/>
    <p:restoredTop sz="88682" autoAdjust="0"/>
  </p:normalViewPr>
  <p:slideViewPr>
    <p:cSldViewPr snapToGrid="0">
      <p:cViewPr varScale="1">
        <p:scale>
          <a:sx n="89" d="100"/>
          <a:sy n="89" d="100"/>
        </p:scale>
        <p:origin x="1192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56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D6144D4-DB38-A94A-B4D3-111C60707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69847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D5223F8D-2618-1D4F-991D-3D85D6F73D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53308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8568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98200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02517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61502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70406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60186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17603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49504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31543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32280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3299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9267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44769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54214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21561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93737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96340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45633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52063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43503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89095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1674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03604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67742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www.ft.com</a:t>
            </a:r>
            <a:r>
              <a:rPr lang="en-US" dirty="0"/>
              <a:t>/content/2ca4262e-8c1e-11e8-bf9e-8771d5404543</a:t>
            </a:r>
          </a:p>
          <a:p>
            <a:r>
              <a:rPr lang="en-US" dirty="0"/>
              <a:t>Quote from Barfield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61735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www.ft.com</a:t>
            </a:r>
            <a:r>
              <a:rPr lang="en-US" dirty="0"/>
              <a:t>/content/2ca4262e-8c1e-11e8-bf9e-8771d5404543</a:t>
            </a:r>
          </a:p>
          <a:p>
            <a:r>
              <a:rPr lang="en-US" dirty="0"/>
              <a:t>Quote from Barfield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6007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www.ft.com</a:t>
            </a:r>
            <a:r>
              <a:rPr lang="en-US" dirty="0"/>
              <a:t>/content/2ca4262e-8c1e-11e8-bf9e-8771d5404543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341532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www.ft.com</a:t>
            </a:r>
            <a:r>
              <a:rPr lang="en-US" dirty="0"/>
              <a:t>/content/2ca4262e-8c1e-11e8-bf9e-8771d5404543</a:t>
            </a:r>
          </a:p>
          <a:p>
            <a:r>
              <a:rPr lang="en-US" dirty="0"/>
              <a:t>Quote from Barfield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7854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4818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4324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7811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9946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8692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4774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Lecture 5:  Trump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603A1A-E773-3841-ADFC-BBF99E444C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Lecture 5:  Trump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C1E7D6-0FCC-384A-B3CB-7FD4D25646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Lecture 5:  Trump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22A549-A8EC-5E41-AE09-B359ABBC74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Lecture 5:  Trump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B9FEF9-6A94-4C4E-82BC-84DF130E0B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Lecture 5:  Trump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9DFB22-C7E9-9E4B-8431-4E4E88AD00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Lecture 5:  Trump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44C07A-C2E5-4246-89C7-DDE8BF5A88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Lecture 5:  Trump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F3AC2E-915D-0649-8D8C-D175FF52D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Lecture 5:  Trump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C9F8A2-9406-AB4D-8F2E-4C2286D012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Lecture 5:  Trump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C5BEF1-0CF0-D64B-8500-E8C28A928F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Lecture 5:  Trump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1FF836-5028-4F40-B892-777B2D0235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Lecture 5:  Trump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A5C378-E859-C447-B1DC-01D4478958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Lecture 5:  Trump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5EF9EC-3A0F-274E-9559-CA32AB3C47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r>
              <a:rPr lang="en-US"/>
              <a:t>Lecture 5:  Trump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57587ACD-9E44-A142-A97F-0C26FC1357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51933" y="3657600"/>
            <a:ext cx="7772400" cy="2404534"/>
          </a:xfrm>
        </p:spPr>
        <p:txBody>
          <a:bodyPr/>
          <a:lstStyle/>
          <a:p>
            <a:pPr eaLnBrk="1" hangingPunct="1"/>
            <a:r>
              <a:rPr lang="en-US" sz="4000" dirty="0">
                <a:ea typeface="ＭＳ Ｐゴシック" pitchFamily="-109" charset="-128"/>
                <a:cs typeface="ＭＳ Ｐゴシック" pitchFamily="-109" charset="-128"/>
              </a:rPr>
              <a:t>Class 5</a:t>
            </a:r>
            <a:br>
              <a:rPr lang="en-US" sz="40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4000" dirty="0"/>
              <a:t>Trade Policies under Trump</a:t>
            </a:r>
            <a:endParaRPr lang="en-US" sz="4000" dirty="0"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80066" y="711200"/>
            <a:ext cx="6400800" cy="1066800"/>
          </a:xfrm>
        </p:spPr>
        <p:txBody>
          <a:bodyPr/>
          <a:lstStyle/>
          <a:p>
            <a:pPr eaLnBrk="1" hangingPunct="1"/>
            <a:r>
              <a:rPr lang="en-US" sz="5400" dirty="0" err="1">
                <a:ea typeface="ＭＳ Ｐゴシック" pitchFamily="-109" charset="-128"/>
                <a:cs typeface="ＭＳ Ｐゴシック" pitchFamily="-109" charset="-128"/>
              </a:rPr>
              <a:t>PubPol</a:t>
            </a:r>
            <a:r>
              <a:rPr lang="en-US" sz="5400" dirty="0">
                <a:ea typeface="ＭＳ Ｐゴシック" pitchFamily="-109" charset="-128"/>
                <a:cs typeface="ＭＳ Ｐゴシック" pitchFamily="-109" charset="-128"/>
              </a:rPr>
              <a:t> 201</a:t>
            </a:r>
          </a:p>
          <a:p>
            <a:pPr eaLnBrk="1" hangingPunct="1"/>
            <a:r>
              <a:rPr lang="en-US" sz="4800" dirty="0">
                <a:ea typeface="ＭＳ Ｐゴシック" pitchFamily="-109" charset="-128"/>
                <a:cs typeface="ＭＳ Ｐゴシック" pitchFamily="-109" charset="-128"/>
              </a:rPr>
              <a:t>Module 3: </a:t>
            </a:r>
            <a:r>
              <a:rPr lang="en-US" sz="4800" dirty="0"/>
              <a:t>International Trade Policy</a:t>
            </a:r>
          </a:p>
          <a:p>
            <a:pPr eaLnBrk="1" hangingPunct="1"/>
            <a:endParaRPr lang="en-US" sz="5400" dirty="0">
              <a:ea typeface="ＭＳ Ｐゴシック" pitchFamily="-109" charset="-128"/>
              <a:cs typeface="ＭＳ Ｐゴシック" pitchFamily="-109" charset="-128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noFill/>
        </p:spPr>
        <p:txBody>
          <a:bodyPr/>
          <a:lstStyle/>
          <a:p>
            <a:r>
              <a:rPr lang="en-US">
                <a:latin typeface="Arial" pitchFamily="-109" charset="0"/>
              </a:rPr>
              <a:t>Lecture 5:  Trump</a:t>
            </a:r>
            <a:endParaRPr lang="en-US" dirty="0">
              <a:latin typeface="Arial" pitchFamily="-109" charset="0"/>
            </a:endParaRPr>
          </a:p>
        </p:txBody>
      </p:sp>
      <p:sp>
        <p:nvSpPr>
          <p:cNvPr id="296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C4CCD31-DF18-E24B-8454-0432F923D698}" type="slidenum">
              <a:rPr lang="en-US" smtClean="0">
                <a:latin typeface="Arial" pitchFamily="-109" charset="0"/>
              </a:rPr>
              <a:pPr/>
              <a:t>10</a:t>
            </a:fld>
            <a:endParaRPr lang="en-US">
              <a:latin typeface="Arial" pitchFamily="-109" charset="0"/>
            </a:endParaRPr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Trump’s Trade Actions</a:t>
            </a:r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Apr 24, 2017:  Tariffs on Canada Softwood Lumber</a:t>
            </a:r>
          </a:p>
          <a:p>
            <a:pPr eaLnBrk="1" hangingPunct="1"/>
            <a:r>
              <a:rPr lang="en-US" sz="2400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May 18, 2017:  NAFTA Renegotiation Begins</a:t>
            </a:r>
          </a:p>
          <a:p>
            <a:pPr eaLnBrk="1" hangingPunct="1"/>
            <a:r>
              <a:rPr lang="en-US" sz="2400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Oct 5, 2017:  Talks to amend KORUS begin</a:t>
            </a:r>
          </a:p>
          <a:p>
            <a:pPr eaLnBrk="1" hangingPunct="1"/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Jan 22, 2018:  Safeguard tariffs</a:t>
            </a:r>
          </a:p>
          <a:p>
            <a:pPr lvl="1"/>
            <a:r>
              <a:rPr lang="en-US" sz="2000" dirty="0"/>
              <a:t>30% on solar panels</a:t>
            </a:r>
          </a:p>
          <a:p>
            <a:pPr lvl="1"/>
            <a:r>
              <a:rPr lang="en-US" sz="2000" dirty="0"/>
              <a:t>50% on washing machines</a:t>
            </a:r>
          </a:p>
          <a:p>
            <a:pPr marL="457200" lvl="1" indent="0">
              <a:buNone/>
            </a:pPr>
            <a:r>
              <a:rPr lang="en-US" sz="2000" dirty="0"/>
              <a:t>	</a:t>
            </a:r>
            <a:endParaRPr lang="en-US" sz="2000" dirty="0">
              <a:ea typeface="ＭＳ Ｐゴシック" pitchFamily="-109" charset="-128"/>
              <a:cs typeface="ＭＳ Ｐゴシック" pitchFamily="-109" charset="-128"/>
            </a:endParaRPr>
          </a:p>
          <a:p>
            <a:pPr lvl="1" eaLnBrk="1" hangingPunct="1"/>
            <a:endParaRPr lang="en-US" sz="2000" dirty="0"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7030A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3527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AAE64-99CB-184D-A8F1-0446EB414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Safeguards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8D2A4F-7537-A34F-8519-139D6AEB57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WTO permits tariffs on imports that cause serious injury</a:t>
            </a:r>
          </a:p>
          <a:p>
            <a:r>
              <a:rPr lang="en-US" dirty="0"/>
              <a:t>Trump used the following:</a:t>
            </a:r>
          </a:p>
          <a:p>
            <a:pPr lvl="1"/>
            <a:r>
              <a:rPr lang="en-US" dirty="0"/>
              <a:t>30% on solar panels</a:t>
            </a:r>
          </a:p>
          <a:p>
            <a:pPr lvl="1"/>
            <a:r>
              <a:rPr lang="en-US" dirty="0"/>
              <a:t>50% on washing machines</a:t>
            </a:r>
          </a:p>
          <a:p>
            <a:pPr marL="457200" lvl="1" indent="0">
              <a:buNone/>
            </a:pPr>
            <a:r>
              <a:rPr lang="en-US" dirty="0"/>
              <a:t>	(both declining over 3 or 4 years)</a:t>
            </a:r>
          </a:p>
          <a:p>
            <a:r>
              <a:rPr lang="en-US" dirty="0"/>
              <a:t>Both were on exports of all countries</a:t>
            </a:r>
          </a:p>
          <a:p>
            <a:pPr lvl="1"/>
            <a:r>
              <a:rPr lang="en-US" dirty="0"/>
              <a:t>Reason:  previous China-only tariffs had been evaded by moving production elsewhere</a:t>
            </a:r>
          </a:p>
          <a:p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67D562-D09D-AA4B-892F-D1BBA3BC6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Lecture 5:  Trump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F38812-FEEB-944D-978B-26B29BE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8918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AAE64-99CB-184D-A8F1-0446EB414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Safeguards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8D2A4F-7537-A34F-8519-139D6AEB57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recommendation came through normal channels from two US agencies</a:t>
            </a:r>
          </a:p>
          <a:p>
            <a:pPr lvl="1"/>
            <a:r>
              <a:rPr lang="en-US" dirty="0"/>
              <a:t>Law has been on the books for years, but was last used in 2002 by GW Bush  </a:t>
            </a:r>
          </a:p>
          <a:p>
            <a:pPr lvl="1"/>
            <a:r>
              <a:rPr lang="en-US" dirty="0"/>
              <a:t>See Schlesinger &amp; </a:t>
            </a:r>
            <a:r>
              <a:rPr lang="en-US" dirty="0" err="1"/>
              <a:t>Ailworth</a:t>
            </a:r>
            <a:endParaRPr lang="en-US" dirty="0"/>
          </a:p>
          <a:p>
            <a:r>
              <a:rPr lang="en-US" dirty="0"/>
              <a:t>President could have chosen not to use the recommended tariffs</a:t>
            </a:r>
          </a:p>
          <a:p>
            <a:r>
              <a:rPr lang="en-US" dirty="0"/>
              <a:t>Many thought the solar panel tariffs would cost more jobs than it saved</a:t>
            </a:r>
          </a:p>
          <a:p>
            <a:pPr lvl="1"/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67D562-D09D-AA4B-892F-D1BBA3BC6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Lecture 5:  Trump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F38812-FEEB-944D-978B-26B29BE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6245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noFill/>
        </p:spPr>
        <p:txBody>
          <a:bodyPr/>
          <a:lstStyle/>
          <a:p>
            <a:r>
              <a:rPr lang="en-US">
                <a:latin typeface="Arial" pitchFamily="-109" charset="0"/>
              </a:rPr>
              <a:t>Lecture 5:  Trump</a:t>
            </a:r>
            <a:endParaRPr lang="en-US" dirty="0">
              <a:latin typeface="Arial" pitchFamily="-109" charset="0"/>
            </a:endParaRPr>
          </a:p>
        </p:txBody>
      </p:sp>
      <p:sp>
        <p:nvSpPr>
          <p:cNvPr id="296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C4CCD31-DF18-E24B-8454-0432F923D698}" type="slidenum">
              <a:rPr lang="en-US" smtClean="0">
                <a:latin typeface="Arial" pitchFamily="-109" charset="0"/>
              </a:rPr>
              <a:pPr/>
              <a:t>13</a:t>
            </a:fld>
            <a:endParaRPr lang="en-US">
              <a:latin typeface="Arial" pitchFamily="-109" charset="0"/>
            </a:endParaRPr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Class 5 Outline</a:t>
            </a:r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Trade Policies under Trump </a:t>
            </a:r>
          </a:p>
          <a:p>
            <a:pPr eaLnBrk="1" hangingPunct="1"/>
            <a:r>
              <a:rPr lang="en-US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Safeguards</a:t>
            </a:r>
          </a:p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National </a:t>
            </a:r>
            <a:r>
              <a:rPr lang="en-US" dirty="0"/>
              <a:t>Security</a:t>
            </a:r>
            <a:endParaRPr lang="en-US" dirty="0">
              <a:ea typeface="ＭＳ Ｐゴシック" pitchFamily="-109" charset="-128"/>
              <a:cs typeface="ＭＳ Ｐゴシック" pitchFamily="-109" charset="-128"/>
            </a:endParaRPr>
          </a:p>
          <a:p>
            <a:pPr eaLnBrk="1" hangingPunct="1"/>
            <a:r>
              <a:rPr lang="en-US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China</a:t>
            </a:r>
          </a:p>
          <a:p>
            <a:pPr eaLnBrk="1" hangingPunct="1"/>
            <a:r>
              <a:rPr lang="en-US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NAFTA</a:t>
            </a:r>
          </a:p>
          <a:p>
            <a:pPr eaLnBrk="1" hangingPunct="1"/>
            <a:r>
              <a:rPr lang="en-US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WTO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chemeClr val="bg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1564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noFill/>
        </p:spPr>
        <p:txBody>
          <a:bodyPr/>
          <a:lstStyle/>
          <a:p>
            <a:r>
              <a:rPr lang="en-US">
                <a:latin typeface="Arial" pitchFamily="-109" charset="0"/>
              </a:rPr>
              <a:t>Lecture 5:  Trump</a:t>
            </a:r>
            <a:endParaRPr lang="en-US" dirty="0">
              <a:latin typeface="Arial" pitchFamily="-109" charset="0"/>
            </a:endParaRPr>
          </a:p>
        </p:txBody>
      </p:sp>
      <p:sp>
        <p:nvSpPr>
          <p:cNvPr id="296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C4CCD31-DF18-E24B-8454-0432F923D698}" type="slidenum">
              <a:rPr lang="en-US" smtClean="0">
                <a:latin typeface="Arial" pitchFamily="-109" charset="0"/>
              </a:rPr>
              <a:pPr/>
              <a:t>14</a:t>
            </a:fld>
            <a:endParaRPr lang="en-US">
              <a:latin typeface="Arial" pitchFamily="-109" charset="0"/>
            </a:endParaRPr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Trump’s Trade Actions</a:t>
            </a:r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May 18, 2017:  NAFTA Renegotiation Begins</a:t>
            </a:r>
          </a:p>
          <a:p>
            <a:pPr eaLnBrk="1" hangingPunct="1"/>
            <a:r>
              <a:rPr lang="en-US" sz="2400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Oct 5, 2017:  Talks to amend KORUS begin</a:t>
            </a:r>
          </a:p>
          <a:p>
            <a:pPr eaLnBrk="1" hangingPunct="1"/>
            <a:r>
              <a:rPr lang="en-US" sz="2400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Jan 22, 2018:  Safeguard tariffs</a:t>
            </a:r>
          </a:p>
          <a:p>
            <a:pPr eaLnBrk="1" hangingPunct="1"/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Mar 1, 2018:  Announces tariffs on steel and aluminum</a:t>
            </a:r>
          </a:p>
          <a:p>
            <a:pPr lvl="1" eaLnBrk="1" hangingPunct="1"/>
            <a:r>
              <a:rPr lang="en-US" sz="2000" dirty="0">
                <a:ea typeface="ＭＳ Ｐゴシック" pitchFamily="-109" charset="-128"/>
                <a:cs typeface="ＭＳ Ｐゴシック" pitchFamily="-109" charset="-128"/>
              </a:rPr>
              <a:t>25% on steel, 10% on aluminum based on national security</a:t>
            </a:r>
          </a:p>
          <a:p>
            <a:pPr lvl="1" eaLnBrk="1" hangingPunct="1"/>
            <a:r>
              <a:rPr lang="en-US" sz="2000" dirty="0">
                <a:ea typeface="ＭＳ Ｐゴシック" pitchFamily="-109" charset="-128"/>
                <a:cs typeface="ＭＳ Ｐゴシック" pitchFamily="-109" charset="-128"/>
              </a:rPr>
              <a:t>Announced for all countries, some later postponed or exempted </a:t>
            </a:r>
          </a:p>
          <a:p>
            <a:pPr lvl="1" eaLnBrk="1" hangingPunct="1"/>
            <a:endParaRPr lang="en-US" sz="2000" dirty="0"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7030A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7044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AAE64-99CB-184D-A8F1-0446EB414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National Security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8D2A4F-7537-A34F-8519-139D6AEB57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Trump used Section 232 of US trade law to levy tariffs on imports of metals, based on national security</a:t>
            </a:r>
          </a:p>
          <a:p>
            <a:pPr lvl="1"/>
            <a:r>
              <a:rPr lang="en-US" sz="2400" dirty="0"/>
              <a:t>“Economic security is national security” (Trump Dec 18, 2017)</a:t>
            </a:r>
          </a:p>
          <a:p>
            <a:pPr lvl="1"/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25% on steel, 10% on aluminum</a:t>
            </a:r>
          </a:p>
          <a:p>
            <a:pPr lvl="1"/>
            <a:r>
              <a:rPr lang="en-US" sz="2400" dirty="0">
                <a:ea typeface="ＭＳ Ｐゴシック" pitchFamily="-109" charset="-128"/>
              </a:rPr>
              <a:t>Mar 23:  Tariffs start with some exemptions</a:t>
            </a:r>
          </a:p>
          <a:p>
            <a:pPr lvl="2"/>
            <a:r>
              <a:rPr lang="en-US" sz="2000" dirty="0">
                <a:ea typeface="ＭＳ Ｐゴシック" pitchFamily="-109" charset="-128"/>
              </a:rPr>
              <a:t>EU, Canada, Mexico, S Korea exempted</a:t>
            </a:r>
          </a:p>
          <a:p>
            <a:pPr lvl="1"/>
            <a:r>
              <a:rPr lang="en-US" sz="2400" dirty="0">
                <a:ea typeface="ＭＳ Ｐゴシック" pitchFamily="-109" charset="-128"/>
              </a:rPr>
              <a:t>Mar 28:  Korea exemption made permanent in return for a quota cutting its exports to ~80% of 2017 </a:t>
            </a:r>
          </a:p>
          <a:p>
            <a:pPr lvl="1"/>
            <a:r>
              <a:rPr lang="en-US" sz="2400" dirty="0">
                <a:ea typeface="ＭＳ Ｐゴシック" pitchFamily="-109" charset="-128"/>
              </a:rPr>
              <a:t>Jun 1:  Tariffs extended to EU, Canada, Mexico</a:t>
            </a:r>
          </a:p>
          <a:p>
            <a:pPr lvl="1"/>
            <a:endParaRPr lang="en-US" sz="2400" dirty="0"/>
          </a:p>
          <a:p>
            <a:pPr lvl="1"/>
            <a:endParaRPr lang="en-US" sz="2400" dirty="0"/>
          </a:p>
          <a:p>
            <a:pPr lvl="1"/>
            <a:endParaRPr lang="en-US" sz="2400" dirty="0"/>
          </a:p>
          <a:p>
            <a:endParaRPr lang="en-US" sz="2800" dirty="0"/>
          </a:p>
          <a:p>
            <a:pPr lvl="1"/>
            <a:endParaRPr lang="en-US" sz="2400" dirty="0"/>
          </a:p>
          <a:p>
            <a:pPr lvl="1"/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67D562-D09D-AA4B-892F-D1BBA3BC6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Lecture 5:  Trump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F38812-FEEB-944D-978B-26B29BE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7503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AAE64-99CB-184D-A8F1-0446EB414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National Security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8D2A4F-7537-A34F-8519-139D6AEB57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Responses to metals tariffs</a:t>
            </a:r>
          </a:p>
          <a:p>
            <a:pPr lvl="1"/>
            <a:r>
              <a:rPr lang="en-US" sz="2400" dirty="0"/>
              <a:t>Retaliation</a:t>
            </a:r>
          </a:p>
          <a:p>
            <a:pPr lvl="2"/>
            <a:r>
              <a:rPr lang="en-US" sz="1800" dirty="0">
                <a:ea typeface="ＭＳ Ｐゴシック" pitchFamily="-109" charset="-128"/>
              </a:rPr>
              <a:t>Apr 2:  China imposes retaliatory tariffs on $2.4 billion of US exports</a:t>
            </a:r>
          </a:p>
          <a:p>
            <a:pPr lvl="2"/>
            <a:r>
              <a:rPr lang="en-US" sz="1800" dirty="0">
                <a:ea typeface="ＭＳ Ｐゴシック" pitchFamily="-109" charset="-128"/>
              </a:rPr>
              <a:t>Jun 22:  EU imposes retaliatory tariffs on $3.2 billion of US exports</a:t>
            </a:r>
          </a:p>
          <a:p>
            <a:pPr lvl="2"/>
            <a:r>
              <a:rPr lang="en-US" sz="1800" dirty="0">
                <a:ea typeface="ＭＳ Ｐゴシック" pitchFamily="-109" charset="-128"/>
              </a:rPr>
              <a:t>Jul 1:  Canada imposes retaliatory tariffs on $12.8 billion of US exports</a:t>
            </a:r>
          </a:p>
          <a:p>
            <a:pPr lvl="1"/>
            <a:r>
              <a:rPr lang="en-US" sz="2400" dirty="0"/>
              <a:t>WTO disputes</a:t>
            </a:r>
          </a:p>
          <a:p>
            <a:pPr lvl="2" eaLnBrk="1" fontAlgn="t" hangingPunct="1"/>
            <a:r>
              <a:rPr lang="en-US" sz="1800" dirty="0"/>
              <a:t>May-Aug:  Complaints filed </a:t>
            </a:r>
            <a:r>
              <a:rPr lang="en-US" sz="1800" u="sng" dirty="0"/>
              <a:t>against</a:t>
            </a:r>
            <a:r>
              <a:rPr lang="en-US" sz="1800" dirty="0"/>
              <a:t> US by Canada, China, EU, India, Mexico, Norway, Russia, Switzerland, Turkey</a:t>
            </a:r>
          </a:p>
          <a:p>
            <a:pPr lvl="2" eaLnBrk="1" fontAlgn="t" hangingPunct="1"/>
            <a:r>
              <a:rPr lang="en-US" sz="1800" dirty="0"/>
              <a:t>Jul:  Complaints filed </a:t>
            </a:r>
            <a:r>
              <a:rPr lang="en-US" sz="1800" u="sng" dirty="0"/>
              <a:t>by</a:t>
            </a:r>
            <a:r>
              <a:rPr lang="en-US" sz="1800" dirty="0"/>
              <a:t> US against Canada, China, EU, Mexico, Russia, Turkey for their retaliation</a:t>
            </a:r>
          </a:p>
          <a:p>
            <a:pPr marL="0" indent="0" eaLnBrk="1" fontAlgn="t" hangingPunct="1">
              <a:buNone/>
            </a:pPr>
            <a:endParaRPr lang="en-US" sz="2000" dirty="0"/>
          </a:p>
          <a:p>
            <a:pPr lvl="1"/>
            <a:endParaRPr lang="en-US" sz="2400" dirty="0"/>
          </a:p>
          <a:p>
            <a:pPr lvl="1"/>
            <a:endParaRPr lang="en-US" sz="2400" dirty="0"/>
          </a:p>
          <a:p>
            <a:endParaRPr lang="en-US" sz="2800" dirty="0"/>
          </a:p>
          <a:p>
            <a:pPr lvl="1"/>
            <a:endParaRPr lang="en-US" sz="2400" dirty="0"/>
          </a:p>
          <a:p>
            <a:pPr lvl="1"/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67D562-D09D-AA4B-892F-D1BBA3BC6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Lecture 5:  Trump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F38812-FEEB-944D-978B-26B29BE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985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AAE64-99CB-184D-A8F1-0446EB414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National Security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8D2A4F-7537-A34F-8519-139D6AEB57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Cars</a:t>
            </a:r>
          </a:p>
          <a:p>
            <a:pPr lvl="1"/>
            <a:r>
              <a:rPr lang="en-US" sz="2400" dirty="0"/>
              <a:t>In May 2018, the Commerce Department initiated another national security investigation:  on imported cars</a:t>
            </a:r>
          </a:p>
          <a:p>
            <a:pPr lvl="1"/>
            <a:r>
              <a:rPr lang="en-US" sz="2400" dirty="0"/>
              <a:t>Trump said he’s considering a 25% tariff on cars</a:t>
            </a:r>
          </a:p>
          <a:p>
            <a:pPr marL="0" indent="0" eaLnBrk="1" fontAlgn="t" hangingPunct="1">
              <a:buNone/>
            </a:pPr>
            <a:endParaRPr lang="en-US" sz="2000" dirty="0"/>
          </a:p>
          <a:p>
            <a:pPr lvl="1"/>
            <a:endParaRPr lang="en-US" sz="2400" dirty="0"/>
          </a:p>
          <a:p>
            <a:pPr lvl="1"/>
            <a:endParaRPr lang="en-US" sz="2400" dirty="0"/>
          </a:p>
          <a:p>
            <a:endParaRPr lang="en-US" sz="2800" dirty="0"/>
          </a:p>
          <a:p>
            <a:pPr lvl="1"/>
            <a:endParaRPr lang="en-US" sz="2400" dirty="0"/>
          </a:p>
          <a:p>
            <a:pPr lvl="1"/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67D562-D09D-AA4B-892F-D1BBA3BC6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Lecture 5:  Trump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F38812-FEEB-944D-978B-26B29BE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4131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AAE64-99CB-184D-A8F1-0446EB414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National Security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8D2A4F-7537-A34F-8519-139D6AEB57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sz="2800" dirty="0"/>
              <a:t>Truce</a:t>
            </a:r>
          </a:p>
          <a:p>
            <a:pPr lvl="1"/>
            <a:r>
              <a:rPr lang="en-US" sz="2400" dirty="0"/>
              <a:t>Jul 25:  Trump met with EU’s Juncker, President of the European Commission  (See Ward)</a:t>
            </a:r>
          </a:p>
          <a:p>
            <a:pPr lvl="1"/>
            <a:r>
              <a:rPr lang="en-US" sz="2400" dirty="0"/>
              <a:t>Agreed a “truce”:  US-EU talks to lower tariffs</a:t>
            </a:r>
          </a:p>
          <a:p>
            <a:pPr lvl="2"/>
            <a:r>
              <a:rPr lang="en-US" sz="2000" dirty="0"/>
              <a:t>No more tariffs while talks are underway</a:t>
            </a:r>
          </a:p>
          <a:p>
            <a:pPr lvl="2"/>
            <a:r>
              <a:rPr lang="en-US" sz="2000" dirty="0"/>
              <a:t>EU will buy more soybean and gas from US</a:t>
            </a:r>
          </a:p>
          <a:p>
            <a:pPr lvl="1"/>
            <a:r>
              <a:rPr lang="en-US" sz="2400" dirty="0"/>
              <a:t>Aug 30:  EU offered to cut auto tariffs to zero if US would do the same.  </a:t>
            </a:r>
          </a:p>
          <a:p>
            <a:pPr lvl="2"/>
            <a:r>
              <a:rPr lang="en-US" sz="2000" dirty="0"/>
              <a:t>Trump’s response: </a:t>
            </a:r>
          </a:p>
          <a:p>
            <a:pPr lvl="3"/>
            <a:r>
              <a:rPr lang="en-US" sz="1600" dirty="0"/>
              <a:t>“It’s not good enough.” </a:t>
            </a:r>
          </a:p>
          <a:p>
            <a:pPr lvl="3"/>
            <a:r>
              <a:rPr lang="en-US" sz="1600" dirty="0"/>
              <a:t>“Their consumer habits are to buy their cars, not to buy our cars.”</a:t>
            </a:r>
          </a:p>
          <a:p>
            <a:pPr lvl="2"/>
            <a:endParaRPr lang="en-US" sz="2000" dirty="0"/>
          </a:p>
          <a:p>
            <a:pPr lvl="1"/>
            <a:endParaRPr lang="en-US" sz="2400" dirty="0"/>
          </a:p>
          <a:p>
            <a:pPr marL="0" indent="0" eaLnBrk="1" fontAlgn="t" hangingPunct="1">
              <a:buNone/>
            </a:pPr>
            <a:endParaRPr lang="en-US" sz="2000" dirty="0"/>
          </a:p>
          <a:p>
            <a:pPr lvl="1"/>
            <a:endParaRPr lang="en-US" sz="2400" dirty="0"/>
          </a:p>
          <a:p>
            <a:pPr lvl="1"/>
            <a:endParaRPr lang="en-US" sz="2400" dirty="0"/>
          </a:p>
          <a:p>
            <a:endParaRPr lang="en-US" sz="2800" dirty="0"/>
          </a:p>
          <a:p>
            <a:pPr lvl="1"/>
            <a:endParaRPr lang="en-US" sz="2400" dirty="0"/>
          </a:p>
          <a:p>
            <a:pPr lvl="1"/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67D562-D09D-AA4B-892F-D1BBA3BC6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Lecture 5:  Trump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F38812-FEEB-944D-978B-26B29BE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1191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AAE64-99CB-184D-A8F1-0446EB414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National Security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8D2A4F-7537-A34F-8519-139D6AEB57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Turkey</a:t>
            </a:r>
          </a:p>
          <a:p>
            <a:pPr lvl="1"/>
            <a:r>
              <a:rPr lang="en-US" sz="2400" dirty="0"/>
              <a:t>On Aug 10, Trump doubled the tariffs on Turkey’s exports of steel and aluminum</a:t>
            </a:r>
          </a:p>
          <a:p>
            <a:pPr lvl="1"/>
            <a:r>
              <a:rPr lang="en-US" sz="2400" dirty="0"/>
              <a:t>Reason:  </a:t>
            </a:r>
          </a:p>
          <a:p>
            <a:pPr lvl="2"/>
            <a:r>
              <a:rPr lang="en-US" sz="2000" dirty="0"/>
              <a:t>Turkey’s currency had dropped by about 50%</a:t>
            </a:r>
          </a:p>
          <a:p>
            <a:pPr lvl="2"/>
            <a:r>
              <a:rPr lang="en-US" sz="2000" dirty="0"/>
              <a:t>This undermined the effect of the US tariffs</a:t>
            </a:r>
          </a:p>
          <a:p>
            <a:pPr marL="0" indent="0" eaLnBrk="1" fontAlgn="t" hangingPunct="1">
              <a:buNone/>
            </a:pPr>
            <a:endParaRPr lang="en-US" sz="2000" dirty="0"/>
          </a:p>
          <a:p>
            <a:pPr lvl="1"/>
            <a:endParaRPr lang="en-US" sz="2400" dirty="0"/>
          </a:p>
          <a:p>
            <a:pPr lvl="1"/>
            <a:endParaRPr lang="en-US" sz="2400" dirty="0"/>
          </a:p>
          <a:p>
            <a:endParaRPr lang="en-US" sz="2800" dirty="0"/>
          </a:p>
          <a:p>
            <a:pPr lvl="1"/>
            <a:endParaRPr lang="en-US" sz="2400" dirty="0"/>
          </a:p>
          <a:p>
            <a:pPr lvl="1"/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67D562-D09D-AA4B-892F-D1BBA3BC6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Lecture 5:  Trump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F38812-FEEB-944D-978B-26B29BE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1039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noFill/>
        </p:spPr>
        <p:txBody>
          <a:bodyPr/>
          <a:lstStyle/>
          <a:p>
            <a:r>
              <a:rPr lang="en-US">
                <a:latin typeface="Arial" pitchFamily="-109" charset="0"/>
              </a:rPr>
              <a:t>Lecture 5:  Trump</a:t>
            </a:r>
            <a:endParaRPr lang="en-US" dirty="0">
              <a:latin typeface="Arial" pitchFamily="-109" charset="0"/>
            </a:endParaRPr>
          </a:p>
        </p:txBody>
      </p:sp>
      <p:sp>
        <p:nvSpPr>
          <p:cNvPr id="296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C4CCD31-DF18-E24B-8454-0432F923D698}" type="slidenum">
              <a:rPr lang="en-US" smtClean="0">
                <a:latin typeface="Arial" pitchFamily="-109" charset="0"/>
              </a:rPr>
              <a:pPr/>
              <a:t>2</a:t>
            </a:fld>
            <a:endParaRPr lang="en-US">
              <a:latin typeface="Arial" pitchFamily="-109" charset="0"/>
            </a:endParaRPr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Class 5 Outline</a:t>
            </a:r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dirty="0"/>
              <a:t>Trade Policies under Trump </a:t>
            </a:r>
          </a:p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Safeguards</a:t>
            </a:r>
          </a:p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National </a:t>
            </a:r>
            <a:r>
              <a:rPr lang="en-US" dirty="0"/>
              <a:t>Security</a:t>
            </a:r>
            <a:endParaRPr lang="en-US" dirty="0">
              <a:ea typeface="ＭＳ Ｐゴシック" pitchFamily="-109" charset="-128"/>
              <a:cs typeface="ＭＳ Ｐゴシック" pitchFamily="-109" charset="-128"/>
            </a:endParaRPr>
          </a:p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China</a:t>
            </a:r>
          </a:p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NAFTA</a:t>
            </a:r>
          </a:p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WTO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chemeClr val="bg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AAE64-99CB-184D-A8F1-0446EB414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National Security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8D2A4F-7537-A34F-8519-139D6AEB57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Issues to discuss:</a:t>
            </a:r>
          </a:p>
          <a:p>
            <a:pPr lvl="1"/>
            <a:r>
              <a:rPr lang="en-US" sz="2400" dirty="0">
                <a:ea typeface="ＭＳ Ｐゴシック" pitchFamily="-109" charset="-128"/>
              </a:rPr>
              <a:t>How can imports endanger national security?</a:t>
            </a:r>
          </a:p>
          <a:p>
            <a:pPr lvl="1"/>
            <a:r>
              <a:rPr lang="en-US" sz="2400" dirty="0">
                <a:ea typeface="ＭＳ Ｐゴシック" pitchFamily="-109" charset="-128"/>
              </a:rPr>
              <a:t>Does it matter whether exporters are friends or enemies?</a:t>
            </a:r>
          </a:p>
          <a:p>
            <a:pPr lvl="1"/>
            <a:r>
              <a:rPr lang="en-US" sz="2400" dirty="0">
                <a:ea typeface="ＭＳ Ｐゴシック" pitchFamily="-109" charset="-128"/>
              </a:rPr>
              <a:t>Is there a better way than tariffs to handle this?</a:t>
            </a:r>
          </a:p>
          <a:p>
            <a:pPr lvl="1"/>
            <a:r>
              <a:rPr lang="en-US" sz="2400" dirty="0">
                <a:ea typeface="ＭＳ Ｐゴシック" pitchFamily="-109" charset="-128"/>
              </a:rPr>
              <a:t>Is there a better way than retaliatory tariffs to respond to tariffs?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67D562-D09D-AA4B-892F-D1BBA3BC6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Lecture 5:  Trump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F38812-FEEB-944D-978B-26B29BE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5248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noFill/>
        </p:spPr>
        <p:txBody>
          <a:bodyPr/>
          <a:lstStyle/>
          <a:p>
            <a:r>
              <a:rPr lang="en-US">
                <a:latin typeface="Arial" pitchFamily="-109" charset="0"/>
              </a:rPr>
              <a:t>Lecture 5:  Trump</a:t>
            </a:r>
            <a:endParaRPr lang="en-US" dirty="0">
              <a:latin typeface="Arial" pitchFamily="-109" charset="0"/>
            </a:endParaRPr>
          </a:p>
        </p:txBody>
      </p:sp>
      <p:sp>
        <p:nvSpPr>
          <p:cNvPr id="296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C4CCD31-DF18-E24B-8454-0432F923D698}" type="slidenum">
              <a:rPr lang="en-US" smtClean="0">
                <a:latin typeface="Arial" pitchFamily="-109" charset="0"/>
              </a:rPr>
              <a:pPr/>
              <a:t>21</a:t>
            </a:fld>
            <a:endParaRPr lang="en-US">
              <a:latin typeface="Arial" pitchFamily="-109" charset="0"/>
            </a:endParaRPr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Class 5 Outline</a:t>
            </a:r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Trade Policies under Trump </a:t>
            </a:r>
          </a:p>
          <a:p>
            <a:pPr eaLnBrk="1" hangingPunct="1"/>
            <a:r>
              <a:rPr lang="en-US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Safeguards</a:t>
            </a:r>
          </a:p>
          <a:p>
            <a:pPr eaLnBrk="1" hangingPunct="1"/>
            <a:r>
              <a:rPr lang="en-US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National 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Security</a:t>
            </a:r>
            <a:endParaRPr lang="en-US" dirty="0">
              <a:solidFill>
                <a:schemeClr val="bg1">
                  <a:lumMod val="75000"/>
                </a:schemeClr>
              </a:solidFill>
              <a:ea typeface="ＭＳ Ｐゴシック" pitchFamily="-109" charset="-128"/>
              <a:cs typeface="ＭＳ Ｐゴシック" pitchFamily="-109" charset="-128"/>
            </a:endParaRPr>
          </a:p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China</a:t>
            </a:r>
          </a:p>
          <a:p>
            <a:pPr eaLnBrk="1" hangingPunct="1"/>
            <a:r>
              <a:rPr lang="en-US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NAFTA</a:t>
            </a:r>
          </a:p>
          <a:p>
            <a:pPr eaLnBrk="1" hangingPunct="1"/>
            <a:r>
              <a:rPr lang="en-US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WTO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chemeClr val="bg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46615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noFill/>
        </p:spPr>
        <p:txBody>
          <a:bodyPr/>
          <a:lstStyle/>
          <a:p>
            <a:r>
              <a:rPr lang="en-US">
                <a:latin typeface="Arial" pitchFamily="-109" charset="0"/>
              </a:rPr>
              <a:t>Lecture 5:  Trump</a:t>
            </a:r>
            <a:endParaRPr lang="en-US" dirty="0">
              <a:latin typeface="Arial" pitchFamily="-109" charset="0"/>
            </a:endParaRPr>
          </a:p>
        </p:txBody>
      </p:sp>
      <p:sp>
        <p:nvSpPr>
          <p:cNvPr id="296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C4CCD31-DF18-E24B-8454-0432F923D698}" type="slidenum">
              <a:rPr lang="en-US" smtClean="0">
                <a:latin typeface="Arial" pitchFamily="-109" charset="0"/>
              </a:rPr>
              <a:pPr/>
              <a:t>22</a:t>
            </a:fld>
            <a:endParaRPr lang="en-US">
              <a:latin typeface="Arial" pitchFamily="-109" charset="0"/>
            </a:endParaRPr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Trump’s Trade Actions</a:t>
            </a:r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Oct 5, 2017:  Talks to amend KORUS begin</a:t>
            </a:r>
          </a:p>
          <a:p>
            <a:pPr eaLnBrk="1" hangingPunct="1"/>
            <a:r>
              <a:rPr lang="en-US" sz="2400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Jan 22, 2018:  Safeguard tariffs</a:t>
            </a:r>
          </a:p>
          <a:p>
            <a:pPr eaLnBrk="1" hangingPunct="1"/>
            <a:r>
              <a:rPr lang="en-US" sz="2400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Mar 1, 2018:  Announces tariffs on steel and aluminum</a:t>
            </a:r>
          </a:p>
          <a:p>
            <a:pPr eaLnBrk="1" hangingPunct="1"/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Jul 6, 2018:  First tariffs on China, $34 billion</a:t>
            </a:r>
          </a:p>
          <a:p>
            <a:pPr lvl="1" eaLnBrk="1" hangingPunct="1"/>
            <a:r>
              <a:rPr lang="en-US" sz="2000" dirty="0">
                <a:ea typeface="ＭＳ Ｐゴシック" pitchFamily="-109" charset="-128"/>
                <a:cs typeface="ＭＳ Ｐゴシック" pitchFamily="-109" charset="-128"/>
              </a:rPr>
              <a:t>On $34 billion of China exports to US</a:t>
            </a:r>
          </a:p>
          <a:p>
            <a:pPr lvl="1" eaLnBrk="1" hangingPunct="1"/>
            <a:r>
              <a:rPr lang="en-US" sz="2000" dirty="0">
                <a:ea typeface="ＭＳ Ｐゴシック" pitchFamily="-109" charset="-128"/>
                <a:cs typeface="ＭＳ Ｐゴシック" pitchFamily="-109" charset="-128"/>
              </a:rPr>
              <a:t>Based on unfair trade practices in intellectual property (IP)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7030A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0275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AAE64-99CB-184D-A8F1-0446EB414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China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8D2A4F-7537-A34F-8519-139D6AEB57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Concerns about China’s IP practices pre-existed Trump</a:t>
            </a:r>
          </a:p>
          <a:p>
            <a:pPr lvl="1"/>
            <a:r>
              <a:rPr lang="en-US" sz="2000" dirty="0"/>
              <a:t>Theft of technology secrets</a:t>
            </a:r>
          </a:p>
          <a:p>
            <a:pPr lvl="1"/>
            <a:r>
              <a:rPr lang="en-US" sz="2000" dirty="0"/>
              <a:t>Forcing investors in China into joint ventures and sharing technology</a:t>
            </a:r>
          </a:p>
          <a:p>
            <a:r>
              <a:rPr lang="en-US" sz="2400" dirty="0"/>
              <a:t>Prior to Trump complaints had been voiced by US and EU, but nothing had been done</a:t>
            </a:r>
          </a:p>
          <a:p>
            <a:r>
              <a:rPr lang="en-US" sz="2400" dirty="0"/>
              <a:t>US initiated investigation under Section 301 of US trade law (unfair trade practices)</a:t>
            </a:r>
          </a:p>
          <a:p>
            <a:pPr lvl="1"/>
            <a:r>
              <a:rPr lang="en-US" sz="2000" dirty="0"/>
              <a:t>Aug 18, 2017:  Investigation initiated</a:t>
            </a:r>
          </a:p>
          <a:p>
            <a:pPr lvl="1"/>
            <a:r>
              <a:rPr lang="en-US" sz="2000" dirty="0"/>
              <a:t>Mar 22, 2018:  Report finds unfair trade and recommends tariffs</a:t>
            </a:r>
          </a:p>
          <a:p>
            <a:r>
              <a:rPr lang="en-US" sz="2400" dirty="0"/>
              <a:t>Since then, Trump has announced and then implemented multiple rounds of tariffs</a:t>
            </a:r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endParaRPr lang="en-US" sz="2400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67D562-D09D-AA4B-892F-D1BBA3BC6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Lecture 5:  Trump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F38812-FEEB-944D-978B-26B29BE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20407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noFill/>
        </p:spPr>
        <p:txBody>
          <a:bodyPr/>
          <a:lstStyle/>
          <a:p>
            <a:r>
              <a:rPr lang="en-US">
                <a:latin typeface="Arial" pitchFamily="-109" charset="0"/>
              </a:rPr>
              <a:t>Lecture 5:  Trump</a:t>
            </a:r>
            <a:endParaRPr lang="en-US" dirty="0">
              <a:latin typeface="Arial" pitchFamily="-109" charset="0"/>
            </a:endParaRPr>
          </a:p>
        </p:txBody>
      </p:sp>
      <p:sp>
        <p:nvSpPr>
          <p:cNvPr id="296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C4CCD31-DF18-E24B-8454-0432F923D698}" type="slidenum">
              <a:rPr lang="en-US" smtClean="0">
                <a:latin typeface="Arial" pitchFamily="-109" charset="0"/>
              </a:rPr>
              <a:pPr/>
              <a:t>24</a:t>
            </a:fld>
            <a:endParaRPr lang="en-US">
              <a:latin typeface="Arial" pitchFamily="-109" charset="0"/>
            </a:endParaRPr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Trump’s Trade Actions</a:t>
            </a:r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Jan 22, 2018:  Safeguard tariffs</a:t>
            </a:r>
          </a:p>
          <a:p>
            <a:pPr eaLnBrk="1" hangingPunct="1"/>
            <a:r>
              <a:rPr lang="en-US" sz="2400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Mar 1, 2018:  Announces tariffs on steel and aluminum</a:t>
            </a:r>
          </a:p>
          <a:p>
            <a:pPr eaLnBrk="1" hangingPunct="1"/>
            <a:r>
              <a:rPr lang="en-US" sz="2400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Jul 6, 2018:  First tariffs on China</a:t>
            </a: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 </a:t>
            </a:r>
            <a:r>
              <a:rPr lang="en-US" sz="2400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, $34 billion</a:t>
            </a:r>
          </a:p>
          <a:p>
            <a:pPr eaLnBrk="1" hangingPunct="1"/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Aug 23, 2018:  Second tariffs on China, $16 billion</a:t>
            </a:r>
          </a:p>
          <a:p>
            <a:pPr eaLnBrk="1" hangingPunct="1"/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Sep 24, 2018:  Third tariffs on China, $200 billion</a:t>
            </a:r>
          </a:p>
          <a:p>
            <a:pPr eaLnBrk="1" hangingPunct="1"/>
            <a:endParaRPr lang="en-US" sz="2400" dirty="0"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7030A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68724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AAE64-99CB-184D-A8F1-0446EB414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China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8D2A4F-7537-A34F-8519-139D6AEB57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This is a “Trade War”:  Tariffs and retaliation</a:t>
            </a:r>
          </a:p>
          <a:p>
            <a:pPr lvl="1"/>
            <a:r>
              <a:rPr lang="en-US" sz="2000" dirty="0"/>
              <a:t>US tariffs on $34 billion Jul 6 were matched that day by China tariffs on $34 billion of US exports</a:t>
            </a:r>
          </a:p>
          <a:p>
            <a:pPr lvl="1"/>
            <a:r>
              <a:rPr lang="en-US" sz="2000" dirty="0"/>
              <a:t>US tariffs on $16 billion Aug 23 were matched that day by China tariffs on $16 billion of US exports</a:t>
            </a:r>
          </a:p>
          <a:p>
            <a:pPr lvl="1"/>
            <a:r>
              <a:rPr lang="en-US" sz="2000" dirty="0"/>
              <a:t>US tariffs on $200 billion Sep 24 were less-than-matched by China on $60 billion of US exports</a:t>
            </a:r>
          </a:p>
          <a:p>
            <a:pPr lvl="1"/>
            <a:r>
              <a:rPr lang="en-US" sz="2000" dirty="0"/>
              <a:t>Trump has said he’ll use tariffs on still more ($267 billion), approaching </a:t>
            </a:r>
            <a:r>
              <a:rPr lang="en-US" sz="2000" u="sng" dirty="0"/>
              <a:t>all</a:t>
            </a:r>
            <a:r>
              <a:rPr lang="en-US" sz="2000" dirty="0"/>
              <a:t> of China’s exports to US</a:t>
            </a:r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endParaRPr lang="en-US" sz="2400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67D562-D09D-AA4B-892F-D1BBA3BC6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Lecture 5:  Trump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F38812-FEEB-944D-978B-26B29BE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43451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AAE64-99CB-184D-A8F1-0446EB414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China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8D2A4F-7537-A34F-8519-139D6AEB57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What’s the point?</a:t>
            </a:r>
          </a:p>
          <a:p>
            <a:pPr lvl="1"/>
            <a:r>
              <a:rPr lang="en-US" sz="2400" dirty="0"/>
              <a:t>To get China to stop its IP practices?</a:t>
            </a:r>
          </a:p>
          <a:p>
            <a:pPr lvl="2"/>
            <a:r>
              <a:rPr lang="en-US" sz="2000" dirty="0"/>
              <a:t>If so, then there need to be talks</a:t>
            </a:r>
          </a:p>
          <a:p>
            <a:pPr lvl="2"/>
            <a:r>
              <a:rPr lang="en-US" sz="2000" dirty="0"/>
              <a:t>These would be more effective if done by US along with others, such as EU and Japan</a:t>
            </a:r>
          </a:p>
          <a:p>
            <a:pPr lvl="2"/>
            <a:r>
              <a:rPr lang="en-US" sz="2000" dirty="0"/>
              <a:t>If China were to promise change (they have), would we (Trump?) believe them?</a:t>
            </a:r>
          </a:p>
          <a:p>
            <a:pPr lvl="1"/>
            <a:endParaRPr lang="en-US" sz="2400" dirty="0"/>
          </a:p>
          <a:p>
            <a:pPr lvl="1"/>
            <a:endParaRPr lang="en-US" sz="2400" dirty="0"/>
          </a:p>
          <a:p>
            <a:pPr lvl="1"/>
            <a:endParaRPr lang="en-US" sz="2400" dirty="0"/>
          </a:p>
          <a:p>
            <a:endParaRPr lang="en-US" sz="2800" dirty="0"/>
          </a:p>
          <a:p>
            <a:pPr lvl="1"/>
            <a:endParaRPr lang="en-US" sz="2400" dirty="0"/>
          </a:p>
          <a:p>
            <a:pPr lvl="1"/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67D562-D09D-AA4B-892F-D1BBA3BC6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Lecture 5:  Trump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F38812-FEEB-944D-978B-26B29BE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15998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AAE64-99CB-184D-A8F1-0446EB414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China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8D2A4F-7537-A34F-8519-139D6AEB57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What’s the point?</a:t>
            </a:r>
          </a:p>
          <a:p>
            <a:pPr lvl="1"/>
            <a:r>
              <a:rPr lang="en-US" sz="2400" dirty="0"/>
              <a:t>To reduce the US bilateral trade deficit with China?</a:t>
            </a:r>
          </a:p>
          <a:p>
            <a:pPr lvl="2"/>
            <a:r>
              <a:rPr lang="en-US" sz="2000" dirty="0"/>
              <a:t>This could work, if US shifts is imports from China to other countries</a:t>
            </a:r>
          </a:p>
          <a:p>
            <a:pPr lvl="2"/>
            <a:r>
              <a:rPr lang="en-US" sz="2000" dirty="0"/>
              <a:t>It would not reduce the overall US trade deficit</a:t>
            </a:r>
          </a:p>
          <a:p>
            <a:pPr lvl="2"/>
            <a:r>
              <a:rPr lang="en-US" sz="2000" dirty="0"/>
              <a:t>And it would be very costly for US consumer and producer welfare</a:t>
            </a:r>
          </a:p>
          <a:p>
            <a:pPr lvl="1"/>
            <a:endParaRPr lang="en-US" sz="2400" dirty="0"/>
          </a:p>
          <a:p>
            <a:pPr lvl="1"/>
            <a:endParaRPr lang="en-US" sz="2400" dirty="0"/>
          </a:p>
          <a:p>
            <a:pPr lvl="1"/>
            <a:endParaRPr lang="en-US" sz="2400" dirty="0"/>
          </a:p>
          <a:p>
            <a:endParaRPr lang="en-US" sz="2800" dirty="0"/>
          </a:p>
          <a:p>
            <a:pPr lvl="1"/>
            <a:endParaRPr lang="en-US" sz="2400" dirty="0"/>
          </a:p>
          <a:p>
            <a:pPr lvl="1"/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67D562-D09D-AA4B-892F-D1BBA3BC6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Lecture 5:  Trump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F38812-FEEB-944D-978B-26B29BE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12112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AAE64-99CB-184D-A8F1-0446EB414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China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8D2A4F-7537-A34F-8519-139D6AEB57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What’s the point?</a:t>
            </a:r>
          </a:p>
          <a:p>
            <a:pPr lvl="1"/>
            <a:r>
              <a:rPr lang="en-US" sz="2400" dirty="0"/>
              <a:t>To stop China’s rise as an economy and as a world power?</a:t>
            </a:r>
          </a:p>
          <a:p>
            <a:pPr lvl="2"/>
            <a:r>
              <a:rPr lang="en-US" sz="2000" dirty="0"/>
              <a:t>That’s what some in China believe</a:t>
            </a:r>
          </a:p>
          <a:p>
            <a:pPr lvl="2"/>
            <a:r>
              <a:rPr lang="en-US" sz="2000" dirty="0"/>
              <a:t>There are some signs now that China’s economy is suffering</a:t>
            </a:r>
          </a:p>
          <a:p>
            <a:pPr lvl="3"/>
            <a:r>
              <a:rPr lang="en-US" sz="1800" dirty="0"/>
              <a:t>Mitchell says China’s currency and stock markets are suffering</a:t>
            </a:r>
          </a:p>
          <a:p>
            <a:pPr lvl="3"/>
            <a:r>
              <a:rPr lang="en-US" sz="1800" dirty="0"/>
              <a:t>More recent news mentions need to monetary and fiscal expansion to offset the harm</a:t>
            </a:r>
          </a:p>
          <a:p>
            <a:pPr lvl="1"/>
            <a:endParaRPr lang="en-US" sz="2400" dirty="0"/>
          </a:p>
          <a:p>
            <a:pPr lvl="1"/>
            <a:endParaRPr lang="en-US" sz="2400" dirty="0"/>
          </a:p>
          <a:p>
            <a:pPr lvl="1"/>
            <a:endParaRPr lang="en-US" sz="2400" dirty="0"/>
          </a:p>
          <a:p>
            <a:endParaRPr lang="en-US" sz="2800" dirty="0"/>
          </a:p>
          <a:p>
            <a:pPr lvl="1"/>
            <a:endParaRPr lang="en-US" sz="2400" dirty="0"/>
          </a:p>
          <a:p>
            <a:pPr lvl="1"/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67D562-D09D-AA4B-892F-D1BBA3BC6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Lecture 5:  Trump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F38812-FEEB-944D-978B-26B29BE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70835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r>
              <a:rPr lang="en-US" dirty="0"/>
              <a:t>Do you agree with these objectives?</a:t>
            </a:r>
          </a:p>
          <a:p>
            <a:r>
              <a:rPr lang="en-US" dirty="0"/>
              <a:t>If so, do you think the tariffs have been </a:t>
            </a:r>
          </a:p>
          <a:p>
            <a:pPr lvl="1"/>
            <a:r>
              <a:rPr lang="en-US" dirty="0"/>
              <a:t>An effective way to achieve them?</a:t>
            </a:r>
          </a:p>
          <a:p>
            <a:pPr lvl="1"/>
            <a:r>
              <a:rPr lang="en-US" dirty="0"/>
              <a:t>The best way to achieve them?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/>
          <a:p>
            <a:r>
              <a:rPr lang="en-US"/>
              <a:t>Lecture 5:  Trump</a:t>
            </a:r>
          </a:p>
        </p:txBody>
      </p:sp>
    </p:spTree>
    <p:extLst>
      <p:ext uri="{BB962C8B-B14F-4D97-AF65-F5344CB8AC3E}">
        <p14:creationId xmlns:p14="http://schemas.microsoft.com/office/powerpoint/2010/main" val="1454452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noFill/>
        </p:spPr>
        <p:txBody>
          <a:bodyPr/>
          <a:lstStyle/>
          <a:p>
            <a:r>
              <a:rPr lang="en-US">
                <a:latin typeface="Arial" pitchFamily="-109" charset="0"/>
              </a:rPr>
              <a:t>Lecture 5:  Trump</a:t>
            </a:r>
            <a:endParaRPr lang="en-US" dirty="0">
              <a:latin typeface="Arial" pitchFamily="-109" charset="0"/>
            </a:endParaRPr>
          </a:p>
        </p:txBody>
      </p:sp>
      <p:sp>
        <p:nvSpPr>
          <p:cNvPr id="296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C4CCD31-DF18-E24B-8454-0432F923D698}" type="slidenum">
              <a:rPr lang="en-US" smtClean="0">
                <a:latin typeface="Arial" pitchFamily="-109" charset="0"/>
              </a:rPr>
              <a:pPr/>
              <a:t>3</a:t>
            </a:fld>
            <a:endParaRPr lang="en-US">
              <a:latin typeface="Arial" pitchFamily="-109" charset="0"/>
            </a:endParaRPr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Trump’s Trade Actions</a:t>
            </a:r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dirty="0"/>
              <a:t>These slides will list only actions actually completed.  Most had plans and threats announced in the days and weeks beforehand:</a:t>
            </a:r>
          </a:p>
          <a:p>
            <a:pPr eaLnBrk="1" hangingPunct="1">
              <a:buFontTx/>
              <a:buNone/>
            </a:pPr>
            <a:r>
              <a:rPr lang="en-US" dirty="0"/>
              <a:t>See </a:t>
            </a:r>
            <a:r>
              <a:rPr lang="en-US" dirty="0" err="1"/>
              <a:t>Bown</a:t>
            </a:r>
            <a:r>
              <a:rPr lang="en-US" dirty="0"/>
              <a:t> and Kolb for much of this</a:t>
            </a:r>
          </a:p>
          <a:p>
            <a:pPr eaLnBrk="1" hangingPunct="1"/>
            <a:endParaRPr lang="en-US" dirty="0"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7030A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90655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AAE64-99CB-184D-A8F1-0446EB414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Trade War – Who Wins?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8D2A4F-7537-A34F-8519-139D6AEB57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Who will “win” the trade war?</a:t>
            </a:r>
          </a:p>
          <a:p>
            <a:pPr lvl="1"/>
            <a:r>
              <a:rPr lang="en-US" dirty="0"/>
              <a:t>Nobody!  Everybody loses from tariffs</a:t>
            </a:r>
          </a:p>
          <a:p>
            <a:pPr lvl="1"/>
            <a:r>
              <a:rPr lang="en-US" dirty="0"/>
              <a:t>Trump sees it “easy to win” because he measures success from trade deficit:  If that falls, we win.  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67D562-D09D-AA4B-892F-D1BBA3BC6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Lecture 5:  Trump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F38812-FEEB-944D-978B-26B29BE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1350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AAE64-99CB-184D-A8F1-0446EB414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Trade War – Who Wins?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8D2A4F-7537-A34F-8519-139D6AEB57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Reading by </a:t>
            </a:r>
            <a:r>
              <a:rPr lang="en-US" sz="2800" dirty="0" err="1"/>
              <a:t>Legrain</a:t>
            </a:r>
            <a:r>
              <a:rPr lang="en-US" sz="2800" dirty="0"/>
              <a:t> points out that US has much more to lose than Trump realizes</a:t>
            </a:r>
          </a:p>
          <a:p>
            <a:pPr lvl="1"/>
            <a:r>
              <a:rPr lang="en-US" sz="2200" dirty="0"/>
              <a:t>Much that we import from China </a:t>
            </a:r>
          </a:p>
          <a:p>
            <a:pPr lvl="2"/>
            <a:r>
              <a:rPr lang="en-US" sz="2000" dirty="0"/>
              <a:t>Is made from US inputs</a:t>
            </a:r>
          </a:p>
          <a:p>
            <a:pPr lvl="2"/>
            <a:r>
              <a:rPr lang="en-US" sz="2000" dirty="0"/>
              <a:t>Are inputs we need to be competitive</a:t>
            </a:r>
          </a:p>
          <a:p>
            <a:pPr lvl="1"/>
            <a:r>
              <a:rPr lang="en-US" sz="2200" dirty="0"/>
              <a:t>Tariff would cut China’s exports by 0.05% of GDP, a “pin prick”</a:t>
            </a:r>
          </a:p>
          <a:p>
            <a:pPr lvl="1"/>
            <a:r>
              <a:rPr lang="en-US" sz="2200" dirty="0"/>
              <a:t>China has options beyond tariffs:  regulations on US firms</a:t>
            </a:r>
          </a:p>
          <a:p>
            <a:pPr lvl="1"/>
            <a:r>
              <a:rPr lang="en-US" sz="2200" dirty="0"/>
              <a:t>China can target US vulnerabilities:  aircraft and soybeans</a:t>
            </a:r>
          </a:p>
          <a:p>
            <a:pPr lvl="1"/>
            <a:r>
              <a:rPr lang="en-US" sz="2200" dirty="0"/>
              <a:t>By bypassing the WTO, Trump has yielded the “high ground” to China</a:t>
            </a:r>
          </a:p>
          <a:p>
            <a:pPr lvl="1"/>
            <a:endParaRPr lang="en-US" sz="2400" dirty="0"/>
          </a:p>
          <a:p>
            <a:pPr lvl="1"/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67D562-D09D-AA4B-892F-D1BBA3BC6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Lecture 5:  Trump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F38812-FEEB-944D-978B-26B29BE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09462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noFill/>
        </p:spPr>
        <p:txBody>
          <a:bodyPr/>
          <a:lstStyle/>
          <a:p>
            <a:r>
              <a:rPr lang="en-US">
                <a:latin typeface="Arial" pitchFamily="-109" charset="0"/>
              </a:rPr>
              <a:t>Lecture 5:  Trump</a:t>
            </a:r>
            <a:endParaRPr lang="en-US" dirty="0">
              <a:latin typeface="Arial" pitchFamily="-109" charset="0"/>
            </a:endParaRPr>
          </a:p>
        </p:txBody>
      </p:sp>
      <p:sp>
        <p:nvSpPr>
          <p:cNvPr id="296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C4CCD31-DF18-E24B-8454-0432F923D698}" type="slidenum">
              <a:rPr lang="en-US" smtClean="0">
                <a:latin typeface="Arial" pitchFamily="-109" charset="0"/>
              </a:rPr>
              <a:pPr/>
              <a:t>32</a:t>
            </a:fld>
            <a:endParaRPr lang="en-US">
              <a:latin typeface="Arial" pitchFamily="-109" charset="0"/>
            </a:endParaRPr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Trump’s Trade Actions</a:t>
            </a:r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Jul 6, 2018:  First tariffs on China</a:t>
            </a: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 </a:t>
            </a:r>
            <a:r>
              <a:rPr lang="en-US" sz="2400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, $34 billion</a:t>
            </a:r>
          </a:p>
          <a:p>
            <a:pPr eaLnBrk="1" hangingPunct="1"/>
            <a:r>
              <a:rPr lang="en-US" sz="2400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Aug 23, 2018:  Second tariffs on China, $16 billion</a:t>
            </a:r>
          </a:p>
          <a:p>
            <a:pPr eaLnBrk="1" hangingPunct="1"/>
            <a:r>
              <a:rPr lang="en-US" sz="2400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Sep 24, 2018:  Third tariffs on China, $200 billion</a:t>
            </a:r>
          </a:p>
          <a:p>
            <a:pPr eaLnBrk="1" hangingPunct="1"/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Sep 24, 2018:  Amended KORUS signed</a:t>
            </a:r>
          </a:p>
          <a:p>
            <a:pPr lvl="1" eaLnBrk="1" hangingPunct="1"/>
            <a:r>
              <a:rPr lang="en-US" sz="2000" dirty="0">
                <a:ea typeface="ＭＳ Ｐゴシック" pitchFamily="-109" charset="-128"/>
                <a:cs typeface="ＭＳ Ｐゴシック" pitchFamily="-109" charset="-128"/>
              </a:rPr>
              <a:t>Raises Korea quota for US-certified cars</a:t>
            </a:r>
          </a:p>
          <a:p>
            <a:pPr lvl="1" eaLnBrk="1" hangingPunct="1"/>
            <a:r>
              <a:rPr lang="en-US" sz="2000" dirty="0">
                <a:ea typeface="ＭＳ Ｐゴシック" pitchFamily="-109" charset="-128"/>
                <a:cs typeface="ＭＳ Ｐゴシック" pitchFamily="-109" charset="-128"/>
              </a:rPr>
              <a:t>Extends years of US 25% tariff on light trucks</a:t>
            </a:r>
          </a:p>
          <a:p>
            <a:pPr eaLnBrk="1" hangingPunct="1"/>
            <a:endParaRPr lang="en-US" sz="2400" dirty="0"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7030A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62073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noFill/>
        </p:spPr>
        <p:txBody>
          <a:bodyPr/>
          <a:lstStyle/>
          <a:p>
            <a:r>
              <a:rPr lang="en-US">
                <a:latin typeface="Arial" pitchFamily="-109" charset="0"/>
              </a:rPr>
              <a:t>Lecture 5:  Trump</a:t>
            </a:r>
            <a:endParaRPr lang="en-US" dirty="0">
              <a:latin typeface="Arial" pitchFamily="-109" charset="0"/>
            </a:endParaRPr>
          </a:p>
        </p:txBody>
      </p:sp>
      <p:sp>
        <p:nvSpPr>
          <p:cNvPr id="296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C4CCD31-DF18-E24B-8454-0432F923D698}" type="slidenum">
              <a:rPr lang="en-US" smtClean="0">
                <a:latin typeface="Arial" pitchFamily="-109" charset="0"/>
              </a:rPr>
              <a:pPr/>
              <a:t>33</a:t>
            </a:fld>
            <a:endParaRPr lang="en-US">
              <a:latin typeface="Arial" pitchFamily="-109" charset="0"/>
            </a:endParaRPr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Class 5 Outline</a:t>
            </a:r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Trade Policies under Trump </a:t>
            </a:r>
          </a:p>
          <a:p>
            <a:pPr eaLnBrk="1" hangingPunct="1"/>
            <a:r>
              <a:rPr lang="en-US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Safeguards</a:t>
            </a:r>
          </a:p>
          <a:p>
            <a:pPr eaLnBrk="1" hangingPunct="1"/>
            <a:r>
              <a:rPr lang="en-US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National 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Security</a:t>
            </a:r>
            <a:endParaRPr lang="en-US" dirty="0">
              <a:solidFill>
                <a:schemeClr val="bg1">
                  <a:lumMod val="75000"/>
                </a:schemeClr>
              </a:solidFill>
              <a:ea typeface="ＭＳ Ｐゴシック" pitchFamily="-109" charset="-128"/>
              <a:cs typeface="ＭＳ Ｐゴシック" pitchFamily="-109" charset="-128"/>
            </a:endParaRPr>
          </a:p>
          <a:p>
            <a:pPr eaLnBrk="1" hangingPunct="1"/>
            <a:r>
              <a:rPr lang="en-US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China</a:t>
            </a:r>
          </a:p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NAFTA</a:t>
            </a:r>
          </a:p>
          <a:p>
            <a:pPr eaLnBrk="1" hangingPunct="1"/>
            <a:r>
              <a:rPr lang="en-US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WTO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chemeClr val="bg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75910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noFill/>
        </p:spPr>
        <p:txBody>
          <a:bodyPr/>
          <a:lstStyle/>
          <a:p>
            <a:r>
              <a:rPr lang="en-US">
                <a:latin typeface="Arial" pitchFamily="-109" charset="0"/>
              </a:rPr>
              <a:t>Lecture 5:  Trump</a:t>
            </a:r>
            <a:endParaRPr lang="en-US" dirty="0">
              <a:latin typeface="Arial" pitchFamily="-109" charset="0"/>
            </a:endParaRPr>
          </a:p>
        </p:txBody>
      </p:sp>
      <p:sp>
        <p:nvSpPr>
          <p:cNvPr id="296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C4CCD31-DF18-E24B-8454-0432F923D698}" type="slidenum">
              <a:rPr lang="en-US" smtClean="0">
                <a:latin typeface="Arial" pitchFamily="-109" charset="0"/>
              </a:rPr>
              <a:pPr/>
              <a:t>34</a:t>
            </a:fld>
            <a:endParaRPr lang="en-US">
              <a:latin typeface="Arial" pitchFamily="-109" charset="0"/>
            </a:endParaRPr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Trump’s Trade Actions</a:t>
            </a:r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Aug 23, 2018:  Second tariffs on China, $16 billion</a:t>
            </a:r>
          </a:p>
          <a:p>
            <a:pPr eaLnBrk="1" hangingPunct="1"/>
            <a:r>
              <a:rPr lang="en-US" sz="2400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Sep 24, 2018:  Third tariffs on China, $200 billion</a:t>
            </a:r>
          </a:p>
          <a:p>
            <a:pPr eaLnBrk="1" hangingPunct="1"/>
            <a:r>
              <a:rPr lang="en-US" sz="2400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Sep 24, 2018:  Amended KORUS signed</a:t>
            </a:r>
          </a:p>
          <a:p>
            <a:pPr eaLnBrk="1" hangingPunct="1"/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Sep 30, 2018:  USMCA agreed</a:t>
            </a:r>
          </a:p>
          <a:p>
            <a:pPr lvl="1" eaLnBrk="1" hangingPunct="1"/>
            <a:r>
              <a:rPr lang="en-US" sz="2000" dirty="0">
                <a:ea typeface="ＭＳ Ｐゴシック" pitchFamily="-109" charset="-128"/>
                <a:cs typeface="ＭＳ Ｐゴシック" pitchFamily="-109" charset="-128"/>
              </a:rPr>
              <a:t>NAFTA renegotiation had completed earlier with Mexico</a:t>
            </a:r>
          </a:p>
          <a:p>
            <a:pPr lvl="1" eaLnBrk="1" hangingPunct="1"/>
            <a:r>
              <a:rPr lang="en-US" sz="2000" dirty="0">
                <a:ea typeface="ＭＳ Ｐゴシック" pitchFamily="-109" charset="-128"/>
                <a:cs typeface="ＭＳ Ｐゴシック" pitchFamily="-109" charset="-128"/>
              </a:rPr>
              <a:t>Now Canada signed on, and name changed to USMCA</a:t>
            </a:r>
          </a:p>
          <a:p>
            <a:pPr lvl="1" eaLnBrk="1" hangingPunct="1"/>
            <a:r>
              <a:rPr lang="en-US" sz="2000" dirty="0">
                <a:ea typeface="ＭＳ Ｐゴシック" pitchFamily="-109" charset="-128"/>
                <a:cs typeface="ＭＳ Ｐゴシック" pitchFamily="-109" charset="-128"/>
              </a:rPr>
              <a:t>USMCA:  U.S.-Mexico-Canada Trade Agreement</a:t>
            </a:r>
          </a:p>
          <a:p>
            <a:pPr eaLnBrk="1" hangingPunct="1"/>
            <a:endParaRPr lang="en-US" sz="2400" dirty="0">
              <a:ea typeface="ＭＳ Ｐゴシック" pitchFamily="-109" charset="-128"/>
              <a:cs typeface="ＭＳ Ｐゴシック" pitchFamily="-109" charset="-128"/>
            </a:endParaRPr>
          </a:p>
          <a:p>
            <a:pPr eaLnBrk="1" hangingPunct="1"/>
            <a:endParaRPr lang="en-US" sz="2400" dirty="0"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7030A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53146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AAE64-99CB-184D-A8F1-0446EB414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NAFTA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8D2A4F-7537-A34F-8519-139D6AEB57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it?</a:t>
            </a:r>
          </a:p>
          <a:p>
            <a:pPr lvl="1"/>
            <a:r>
              <a:rPr lang="en-US" dirty="0"/>
              <a:t>North American Free Trade Agreement</a:t>
            </a:r>
          </a:p>
          <a:p>
            <a:pPr lvl="1"/>
            <a:r>
              <a:rPr lang="en-US" dirty="0"/>
              <a:t>Does many things but most important:  </a:t>
            </a:r>
          </a:p>
          <a:p>
            <a:pPr lvl="2"/>
            <a:r>
              <a:rPr lang="en-US" dirty="0"/>
              <a:t>Zero tariffs on most trade between US, Canada, and Mexico</a:t>
            </a:r>
          </a:p>
          <a:p>
            <a:pPr lvl="2"/>
            <a:r>
              <a:rPr lang="en-US" dirty="0"/>
              <a:t>Rules of Origin (ROOs) to qualify for zero tariffs</a:t>
            </a:r>
          </a:p>
          <a:p>
            <a:pPr lvl="1"/>
            <a:r>
              <a:rPr lang="en-US" dirty="0"/>
              <a:t>History</a:t>
            </a:r>
          </a:p>
          <a:p>
            <a:pPr lvl="2"/>
            <a:r>
              <a:rPr lang="en-US" dirty="0"/>
              <a:t>Negotiated under George H. W. Bush 1992</a:t>
            </a:r>
          </a:p>
          <a:p>
            <a:pPr lvl="2"/>
            <a:r>
              <a:rPr lang="en-US" dirty="0"/>
              <a:t>Enacted under Bill Clinton, took effect 1994</a:t>
            </a:r>
          </a:p>
          <a:p>
            <a:pPr lvl="1"/>
            <a:r>
              <a:rPr lang="en-US" dirty="0"/>
              <a:t>We’ll study it, and USMCA, more next time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67D562-D09D-AA4B-892F-D1BBA3BC6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Lecture 5:  Trump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F38812-FEEB-944D-978B-26B29BE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33120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AAE64-99CB-184D-A8F1-0446EB414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NAFTA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8D2A4F-7537-A34F-8519-139D6AEB57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NAFTA’s Effects</a:t>
            </a:r>
          </a:p>
          <a:p>
            <a:pPr lvl="1"/>
            <a:r>
              <a:rPr lang="en-US" dirty="0"/>
              <a:t>Huge expansion of trade in North America</a:t>
            </a:r>
          </a:p>
          <a:p>
            <a:pPr lvl="2"/>
            <a:r>
              <a:rPr lang="en-US" dirty="0"/>
              <a:t>Resulting gains from trade, as we will study</a:t>
            </a:r>
          </a:p>
          <a:p>
            <a:pPr lvl="1"/>
            <a:r>
              <a:rPr lang="en-US" dirty="0"/>
              <a:t>Growth of supply chains in manufacturing</a:t>
            </a:r>
          </a:p>
          <a:p>
            <a:pPr lvl="1"/>
            <a:r>
              <a:rPr lang="en-US" dirty="0"/>
              <a:t>Some US loss of jobs to Mexico</a:t>
            </a:r>
          </a:p>
          <a:p>
            <a:pPr lvl="1"/>
            <a:r>
              <a:rPr lang="en-US" dirty="0"/>
              <a:t>Bad reputation among</a:t>
            </a:r>
          </a:p>
          <a:p>
            <a:pPr lvl="2"/>
            <a:r>
              <a:rPr lang="en-US" dirty="0"/>
              <a:t>US labor unions</a:t>
            </a:r>
          </a:p>
          <a:p>
            <a:pPr lvl="2"/>
            <a:r>
              <a:rPr lang="en-US" dirty="0"/>
              <a:t>Some politicians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67D562-D09D-AA4B-892F-D1BBA3BC6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Lecture 5:  Trump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F38812-FEEB-944D-978B-26B29BE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44684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AAE64-99CB-184D-A8F1-0446EB414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NAFTA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8D2A4F-7537-A34F-8519-139D6AEB57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NAFTA and Donald Trump</a:t>
            </a:r>
          </a:p>
          <a:p>
            <a:pPr lvl="1"/>
            <a:r>
              <a:rPr lang="en-US" dirty="0"/>
              <a:t>Trump opposed it even in 1993</a:t>
            </a:r>
          </a:p>
          <a:p>
            <a:pPr lvl="2"/>
            <a:r>
              <a:rPr lang="en-US" dirty="0"/>
              <a:t>“The Mexicans want it, and that doesn't sound good to me.”</a:t>
            </a:r>
          </a:p>
          <a:p>
            <a:pPr lvl="1"/>
            <a:r>
              <a:rPr lang="en-US" dirty="0"/>
              <a:t>As candidate for President, called it “The single worst trade deal ever approved in this country” </a:t>
            </a:r>
          </a:p>
          <a:p>
            <a:pPr lvl="1"/>
            <a:r>
              <a:rPr lang="en-US" dirty="0"/>
              <a:t>After he became President</a:t>
            </a:r>
          </a:p>
          <a:p>
            <a:pPr lvl="2"/>
            <a:r>
              <a:rPr lang="en-US" dirty="0"/>
              <a:t>Threatened to pull out of NAFTA</a:t>
            </a:r>
          </a:p>
          <a:p>
            <a:pPr lvl="2"/>
            <a:r>
              <a:rPr lang="en-US" dirty="0"/>
              <a:t>Initiated “Renegotiation”</a:t>
            </a:r>
          </a:p>
          <a:p>
            <a:pPr lvl="2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67D562-D09D-AA4B-892F-D1BBA3BC6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Lecture 5:  Trump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F38812-FEEB-944D-978B-26B29BE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64230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noFill/>
        </p:spPr>
        <p:txBody>
          <a:bodyPr/>
          <a:lstStyle/>
          <a:p>
            <a:r>
              <a:rPr lang="en-US">
                <a:latin typeface="Arial" pitchFamily="-109" charset="0"/>
              </a:rPr>
              <a:t>Lecture 5:  Trump</a:t>
            </a:r>
            <a:endParaRPr lang="en-US" dirty="0">
              <a:latin typeface="Arial" pitchFamily="-109" charset="0"/>
            </a:endParaRPr>
          </a:p>
        </p:txBody>
      </p:sp>
      <p:sp>
        <p:nvSpPr>
          <p:cNvPr id="296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C4CCD31-DF18-E24B-8454-0432F923D698}" type="slidenum">
              <a:rPr lang="en-US" smtClean="0">
                <a:latin typeface="Arial" pitchFamily="-109" charset="0"/>
              </a:rPr>
              <a:pPr/>
              <a:t>38</a:t>
            </a:fld>
            <a:endParaRPr lang="en-US">
              <a:latin typeface="Arial" pitchFamily="-109" charset="0"/>
            </a:endParaRPr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Class 5 Outline</a:t>
            </a:r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Trade Policies under Trump </a:t>
            </a:r>
          </a:p>
          <a:p>
            <a:pPr eaLnBrk="1" hangingPunct="1"/>
            <a:r>
              <a:rPr lang="en-US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Safeguards</a:t>
            </a:r>
          </a:p>
          <a:p>
            <a:pPr eaLnBrk="1" hangingPunct="1"/>
            <a:r>
              <a:rPr lang="en-US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National 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Security</a:t>
            </a:r>
            <a:endParaRPr lang="en-US" dirty="0">
              <a:solidFill>
                <a:schemeClr val="bg1">
                  <a:lumMod val="75000"/>
                </a:schemeClr>
              </a:solidFill>
              <a:ea typeface="ＭＳ Ｐゴシック" pitchFamily="-109" charset="-128"/>
              <a:cs typeface="ＭＳ Ｐゴシック" pitchFamily="-109" charset="-128"/>
            </a:endParaRPr>
          </a:p>
          <a:p>
            <a:pPr eaLnBrk="1" hangingPunct="1"/>
            <a:r>
              <a:rPr lang="en-US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China</a:t>
            </a:r>
          </a:p>
          <a:p>
            <a:pPr eaLnBrk="1" hangingPunct="1"/>
            <a:r>
              <a:rPr lang="en-US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NAFTA</a:t>
            </a:r>
          </a:p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WTO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chemeClr val="bg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95492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AAE64-99CB-184D-A8F1-0446EB414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World Trade Organization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8D2A4F-7537-A34F-8519-139D6AEB57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According to Barfield, Trump has said</a:t>
            </a:r>
          </a:p>
          <a:p>
            <a:pPr lvl="1"/>
            <a:r>
              <a:rPr lang="en-US" dirty="0"/>
              <a:t>“The WTO is designed by the rest of the world to screw the United States”</a:t>
            </a:r>
          </a:p>
          <a:p>
            <a:pPr lvl="1"/>
            <a:r>
              <a:rPr lang="en-US" dirty="0"/>
              <a:t>“We are going to renegotiate (the WTO agreement) or we are going to pull out” 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67D562-D09D-AA4B-892F-D1BBA3BC6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Lecture 5:  Trump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F38812-FEEB-944D-978B-26B29BE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3435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noFill/>
        </p:spPr>
        <p:txBody>
          <a:bodyPr/>
          <a:lstStyle/>
          <a:p>
            <a:r>
              <a:rPr lang="en-US">
                <a:latin typeface="Arial" pitchFamily="-109" charset="0"/>
              </a:rPr>
              <a:t>Lecture 5:  Trump</a:t>
            </a:r>
            <a:endParaRPr lang="en-US" dirty="0">
              <a:latin typeface="Arial" pitchFamily="-109" charset="0"/>
            </a:endParaRPr>
          </a:p>
        </p:txBody>
      </p:sp>
      <p:sp>
        <p:nvSpPr>
          <p:cNvPr id="296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C4CCD31-DF18-E24B-8454-0432F923D698}" type="slidenum">
              <a:rPr lang="en-US" smtClean="0">
                <a:latin typeface="Arial" pitchFamily="-109" charset="0"/>
              </a:rPr>
              <a:pPr/>
              <a:t>4</a:t>
            </a:fld>
            <a:endParaRPr lang="en-US">
              <a:latin typeface="Arial" pitchFamily="-109" charset="0"/>
            </a:endParaRPr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Trump’s Trade Actions</a:t>
            </a:r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Jan 23, 2017:  Trump pulls out of the TPP</a:t>
            </a:r>
          </a:p>
          <a:p>
            <a:pPr lvl="1" eaLnBrk="1" hangingPunct="1"/>
            <a:r>
              <a:rPr lang="en-US" sz="2000" dirty="0">
                <a:ea typeface="ＭＳ Ｐゴシック" pitchFamily="-109" charset="-128"/>
                <a:cs typeface="ＭＳ Ｐゴシック" pitchFamily="-109" charset="-128"/>
              </a:rPr>
              <a:t>TPP = Trans-Pacific Partnership = Free Trade Agreement among 12 countries</a:t>
            </a:r>
          </a:p>
          <a:p>
            <a:pPr lvl="2" eaLnBrk="1" hangingPunct="1"/>
            <a:r>
              <a:rPr lang="en-US" sz="1800" dirty="0">
                <a:ea typeface="ＭＳ Ｐゴシック" pitchFamily="-109" charset="-128"/>
                <a:cs typeface="ＭＳ Ｐゴシック" pitchFamily="-109" charset="-128"/>
              </a:rPr>
              <a:t>Including Japan, Canada, Mexico</a:t>
            </a:r>
          </a:p>
          <a:p>
            <a:pPr lvl="2" eaLnBrk="1" hangingPunct="1"/>
            <a:r>
              <a:rPr lang="en-US" sz="1800" dirty="0">
                <a:ea typeface="ＭＳ Ｐゴシック" pitchFamily="-109" charset="-128"/>
                <a:cs typeface="ＭＳ Ｐゴシック" pitchFamily="-109" charset="-128"/>
              </a:rPr>
              <a:t>NOT including China</a:t>
            </a:r>
          </a:p>
          <a:p>
            <a:pPr lvl="1" eaLnBrk="1" hangingPunct="1"/>
            <a:r>
              <a:rPr lang="en-US" sz="2000" dirty="0">
                <a:ea typeface="ＭＳ Ｐゴシック" pitchFamily="-109" charset="-128"/>
                <a:cs typeface="ＭＳ Ｐゴシック" pitchFamily="-109" charset="-128"/>
              </a:rPr>
              <a:t>(Other 11 countries later went ahead without US)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7030A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71366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Lecture 5:  Trump</a:t>
            </a:r>
          </a:p>
        </p:txBody>
      </p:sp>
      <p:sp>
        <p:nvSpPr>
          <p:cNvPr id="7475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C8AA51D-026D-C744-9474-018CE00FC7E1}" type="slidenum">
              <a:rPr lang="en-US" smtClean="0"/>
              <a:pPr/>
              <a:t>40</a:t>
            </a:fld>
            <a:endParaRPr lang="en-US"/>
          </a:p>
        </p:txBody>
      </p:sp>
      <p:sp>
        <p:nvSpPr>
          <p:cNvPr id="7475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WTO Critiques</a:t>
            </a:r>
          </a:p>
        </p:txBody>
      </p:sp>
      <p:sp>
        <p:nvSpPr>
          <p:cNvPr id="296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pPr eaLnBrk="1" hangingPunct="1"/>
            <a:r>
              <a:rPr lang="en-US" sz="2800" dirty="0"/>
              <a:t>Oct 25, 2017, on Fox interview with Lou Dobbs:</a:t>
            </a:r>
          </a:p>
          <a:p>
            <a:pPr lvl="1"/>
            <a:r>
              <a:rPr lang="en-US" sz="2200" dirty="0"/>
              <a:t>“We lose the lawsuits, almost all of the lawsuits … within the WTO”</a:t>
            </a:r>
          </a:p>
          <a:p>
            <a:pPr eaLnBrk="1" hangingPunct="1"/>
            <a:r>
              <a:rPr lang="en-US" sz="2800" dirty="0"/>
              <a:t> In fact, like other countries, US </a:t>
            </a:r>
          </a:p>
          <a:p>
            <a:pPr lvl="1"/>
            <a:r>
              <a:rPr lang="en-US" sz="2200" dirty="0"/>
              <a:t>Wins most of the cases it brings</a:t>
            </a:r>
          </a:p>
          <a:p>
            <a:pPr lvl="1"/>
            <a:r>
              <a:rPr lang="en-US" sz="2200" dirty="0"/>
              <a:t>Loses most the cases brought against it</a:t>
            </a:r>
          </a:p>
          <a:p>
            <a:r>
              <a:rPr lang="en-US" sz="2800" dirty="0"/>
              <a:t>Since 1995, in all cases complainant has won 90%</a:t>
            </a:r>
          </a:p>
          <a:p>
            <a:pPr lvl="1"/>
            <a:r>
              <a:rPr lang="en-US" sz="2200" dirty="0"/>
              <a:t>As complainant, US has won 91%</a:t>
            </a:r>
          </a:p>
          <a:p>
            <a:pPr lvl="1"/>
            <a:r>
              <a:rPr lang="en-US" sz="2200" dirty="0"/>
              <a:t>As respondent, US has lost 89%</a:t>
            </a:r>
          </a:p>
          <a:p>
            <a:r>
              <a:rPr lang="en-US" sz="2600" dirty="0"/>
              <a:t>But…US has been respondent much more than </a:t>
            </a:r>
            <a:r>
              <a:rPr lang="en-US" sz="2600" dirty="0" err="1"/>
              <a:t>compainant</a:t>
            </a:r>
            <a:endParaRPr lang="en-US" sz="2600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6030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63" grpId="0" uiExpand="1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AAE64-99CB-184D-A8F1-0446EB414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World Trade Organization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8D2A4F-7537-A34F-8519-139D6AEB57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Trump’s actions threaten the WTO</a:t>
            </a:r>
          </a:p>
          <a:p>
            <a:pPr lvl="1"/>
            <a:r>
              <a:rPr lang="en-US" dirty="0"/>
              <a:t>The legality in the WTO of his tariffs on metals and on China are questionable</a:t>
            </a:r>
          </a:p>
          <a:p>
            <a:pPr lvl="1"/>
            <a:r>
              <a:rPr lang="en-US" dirty="0"/>
              <a:t>He has provoked others to retaliate, also in violation of WTO commitments</a:t>
            </a:r>
          </a:p>
          <a:p>
            <a:pPr lvl="1"/>
            <a:r>
              <a:rPr lang="en-US" dirty="0"/>
              <a:t>In addition, he is blocking appointments to the WTO’s “Appellate Body.” This will soon render it powerless in disputes.</a:t>
            </a:r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67D562-D09D-AA4B-892F-D1BBA3BC6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Lecture 5:  Trump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F38812-FEEB-944D-978B-26B29BE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52882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AAE64-99CB-184D-A8F1-0446EB414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World Trade Organization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8D2A4F-7537-A34F-8519-139D6AEB57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Can Trump pull out of the WTO?</a:t>
            </a:r>
          </a:p>
          <a:p>
            <a:pPr lvl="1"/>
            <a:r>
              <a:rPr lang="en-US" dirty="0"/>
              <a:t>Probably not.  Congress would have to change legislation</a:t>
            </a:r>
          </a:p>
          <a:p>
            <a:r>
              <a:rPr lang="en-US" dirty="0"/>
              <a:t>But Trump can undermine the WTO</a:t>
            </a:r>
          </a:p>
          <a:p>
            <a:pPr lvl="1"/>
            <a:r>
              <a:rPr lang="en-US" dirty="0"/>
              <a:t>By refusing to allow the appointment of new judges on Appellate Body</a:t>
            </a:r>
          </a:p>
          <a:p>
            <a:pPr lvl="1"/>
            <a:r>
              <a:rPr lang="en-US" dirty="0"/>
              <a:t>By claiming decisions are invalid</a:t>
            </a:r>
          </a:p>
          <a:p>
            <a:pPr lvl="1"/>
            <a:r>
              <a:rPr lang="en-US" dirty="0"/>
              <a:t>By not engaging in WTO negotiations</a:t>
            </a:r>
          </a:p>
          <a:p>
            <a:pPr lvl="1"/>
            <a:r>
              <a:rPr lang="en-US" dirty="0"/>
              <a:t>By ignoring its rules</a:t>
            </a:r>
          </a:p>
          <a:p>
            <a:pPr lvl="1"/>
            <a:endParaRPr lang="en-US" dirty="0"/>
          </a:p>
          <a:p>
            <a:pPr lvl="2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67D562-D09D-AA4B-892F-D1BBA3BC6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Lecture 5:  Trump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F38812-FEEB-944D-978B-26B29BE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98809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AAE64-99CB-184D-A8F1-0446EB414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 Question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8D2A4F-7537-A34F-8519-139D6AEB57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do you think Trump is so opposed to the WTO?</a:t>
            </a:r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67D562-D09D-AA4B-892F-D1BBA3BC6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Lecture 5:  Trump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F38812-FEEB-944D-978B-26B29BE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224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noFill/>
        </p:spPr>
        <p:txBody>
          <a:bodyPr/>
          <a:lstStyle/>
          <a:p>
            <a:r>
              <a:rPr lang="en-US">
                <a:latin typeface="Arial" pitchFamily="-109" charset="0"/>
              </a:rPr>
              <a:t>Lecture 5:  Trump</a:t>
            </a:r>
            <a:endParaRPr lang="en-US" dirty="0">
              <a:latin typeface="Arial" pitchFamily="-109" charset="0"/>
            </a:endParaRPr>
          </a:p>
        </p:txBody>
      </p:sp>
      <p:sp>
        <p:nvSpPr>
          <p:cNvPr id="296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C4CCD31-DF18-E24B-8454-0432F923D698}" type="slidenum">
              <a:rPr lang="en-US" smtClean="0">
                <a:latin typeface="Arial" pitchFamily="-109" charset="0"/>
              </a:rPr>
              <a:pPr/>
              <a:t>5</a:t>
            </a:fld>
            <a:endParaRPr lang="en-US">
              <a:latin typeface="Arial" pitchFamily="-109" charset="0"/>
            </a:endParaRPr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Trump’s Trade Actions</a:t>
            </a:r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Jan 23, 2017:  Trump pulls out of the TPP</a:t>
            </a:r>
          </a:p>
          <a:p>
            <a:pPr eaLnBrk="1" hangingPunct="1"/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Mar 31, 2017:  Two Executive Orders</a:t>
            </a:r>
          </a:p>
          <a:p>
            <a:pPr lvl="1" eaLnBrk="1" hangingPunct="1"/>
            <a:r>
              <a:rPr lang="en-US" sz="2000" dirty="0"/>
              <a:t>“Enhanced AD/CVD Collection &amp; Enforcement Executive Order”</a:t>
            </a:r>
          </a:p>
          <a:p>
            <a:pPr lvl="1" eaLnBrk="1" hangingPunct="1"/>
            <a:r>
              <a:rPr lang="en-US" sz="2000" dirty="0"/>
              <a:t>“Omnibus Report On Significant Trade Deficits”</a:t>
            </a:r>
          </a:p>
          <a:p>
            <a:pPr lvl="1" eaLnBrk="1" hangingPunct="1"/>
            <a:endParaRPr lang="en-US" sz="2000" dirty="0"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7030A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8143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noFill/>
        </p:spPr>
        <p:txBody>
          <a:bodyPr/>
          <a:lstStyle/>
          <a:p>
            <a:r>
              <a:rPr lang="en-US">
                <a:latin typeface="Arial" pitchFamily="-109" charset="0"/>
              </a:rPr>
              <a:t>Lecture 5:  Trump</a:t>
            </a:r>
            <a:endParaRPr lang="en-US" dirty="0">
              <a:latin typeface="Arial" pitchFamily="-109" charset="0"/>
            </a:endParaRPr>
          </a:p>
        </p:txBody>
      </p:sp>
      <p:sp>
        <p:nvSpPr>
          <p:cNvPr id="296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C4CCD31-DF18-E24B-8454-0432F923D698}" type="slidenum">
              <a:rPr lang="en-US" smtClean="0">
                <a:latin typeface="Arial" pitchFamily="-109" charset="0"/>
              </a:rPr>
              <a:pPr/>
              <a:t>6</a:t>
            </a:fld>
            <a:endParaRPr lang="en-US">
              <a:latin typeface="Arial" pitchFamily="-109" charset="0"/>
            </a:endParaRPr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Trump’s Trade Actions</a:t>
            </a:r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Jan 23, 2017:  Trump pulls out of the TPP</a:t>
            </a:r>
          </a:p>
          <a:p>
            <a:pPr eaLnBrk="1" hangingPunct="1"/>
            <a:r>
              <a:rPr lang="en-US" sz="2400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Mar 31, 2017:  Two Executive Orders</a:t>
            </a:r>
          </a:p>
          <a:p>
            <a:pPr eaLnBrk="1" hangingPunct="1"/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Apr 24, 2017:  Tariffs on Canada Softwood Lumber</a:t>
            </a:r>
          </a:p>
          <a:p>
            <a:pPr lvl="1" eaLnBrk="1" hangingPunct="1"/>
            <a:r>
              <a:rPr lang="en-US" sz="2000" dirty="0">
                <a:ea typeface="ＭＳ Ｐゴシック" pitchFamily="-109" charset="-128"/>
                <a:cs typeface="ＭＳ Ｐゴシック" pitchFamily="-109" charset="-128"/>
              </a:rPr>
              <a:t>WTO-legal response to Canadian subsidies</a:t>
            </a:r>
          </a:p>
          <a:p>
            <a:pPr lvl="1" eaLnBrk="1" hangingPunct="1"/>
            <a:r>
              <a:rPr lang="en-US" sz="2000" dirty="0">
                <a:ea typeface="ＭＳ Ｐゴシック" pitchFamily="-109" charset="-128"/>
                <a:cs typeface="ＭＳ Ｐゴシック" pitchFamily="-109" charset="-128"/>
              </a:rPr>
              <a:t>Case had been initiated under Obama</a:t>
            </a:r>
          </a:p>
          <a:p>
            <a:pPr lvl="1" eaLnBrk="1" hangingPunct="1"/>
            <a:endParaRPr lang="en-US" sz="2000" dirty="0">
              <a:ea typeface="ＭＳ Ｐゴシック" pitchFamily="-109" charset="-128"/>
              <a:cs typeface="ＭＳ Ｐゴシック" pitchFamily="-109" charset="-128"/>
            </a:endParaRPr>
          </a:p>
          <a:p>
            <a:pPr lvl="1" eaLnBrk="1" hangingPunct="1"/>
            <a:endParaRPr lang="en-US" sz="2000" dirty="0"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7030A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5639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noFill/>
        </p:spPr>
        <p:txBody>
          <a:bodyPr/>
          <a:lstStyle/>
          <a:p>
            <a:r>
              <a:rPr lang="en-US">
                <a:latin typeface="Arial" pitchFamily="-109" charset="0"/>
              </a:rPr>
              <a:t>Lecture 5:  Trump</a:t>
            </a:r>
            <a:endParaRPr lang="en-US" dirty="0">
              <a:latin typeface="Arial" pitchFamily="-109" charset="0"/>
            </a:endParaRPr>
          </a:p>
        </p:txBody>
      </p:sp>
      <p:sp>
        <p:nvSpPr>
          <p:cNvPr id="296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C4CCD31-DF18-E24B-8454-0432F923D698}" type="slidenum">
              <a:rPr lang="en-US" smtClean="0">
                <a:latin typeface="Arial" pitchFamily="-109" charset="0"/>
              </a:rPr>
              <a:pPr/>
              <a:t>7</a:t>
            </a:fld>
            <a:endParaRPr lang="en-US">
              <a:latin typeface="Arial" pitchFamily="-109" charset="0"/>
            </a:endParaRPr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Trump’s Trade Actions</a:t>
            </a:r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Jan 23, 2017:  Trump pulls out of the TPP</a:t>
            </a:r>
          </a:p>
          <a:p>
            <a:pPr eaLnBrk="1" hangingPunct="1"/>
            <a:r>
              <a:rPr lang="en-US" sz="2400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Mar 31, 2017:  Two Executive Orders</a:t>
            </a:r>
          </a:p>
          <a:p>
            <a:pPr eaLnBrk="1" hangingPunct="1"/>
            <a:r>
              <a:rPr lang="en-US" sz="2400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Apr 24, 2017:  Tariffs on Canada Softwood Lumber</a:t>
            </a:r>
          </a:p>
          <a:p>
            <a:pPr eaLnBrk="1" hangingPunct="1"/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May 18, 2017:  NAFTA Renegotiation Begins</a:t>
            </a:r>
          </a:p>
          <a:p>
            <a:pPr lvl="1" eaLnBrk="1" hangingPunct="1"/>
            <a:r>
              <a:rPr lang="en-US" sz="2000" dirty="0">
                <a:ea typeface="ＭＳ Ｐゴシック" pitchFamily="-109" charset="-128"/>
                <a:cs typeface="ＭＳ Ｐゴシック" pitchFamily="-109" charset="-128"/>
              </a:rPr>
              <a:t>NAFTA = North American Free Trade Agreement among US, Canada, and Mexico</a:t>
            </a:r>
          </a:p>
          <a:p>
            <a:pPr lvl="1" eaLnBrk="1" hangingPunct="1"/>
            <a:r>
              <a:rPr lang="en-US" sz="2000" dirty="0">
                <a:ea typeface="ＭＳ Ｐゴシック" pitchFamily="-109" charset="-128"/>
                <a:cs typeface="ＭＳ Ｐゴシック" pitchFamily="-109" charset="-128"/>
              </a:rPr>
              <a:t>More on this below and next time</a:t>
            </a:r>
          </a:p>
          <a:p>
            <a:pPr lvl="1" eaLnBrk="1" hangingPunct="1"/>
            <a:endParaRPr lang="en-US" sz="2000" dirty="0"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7030A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5451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noFill/>
        </p:spPr>
        <p:txBody>
          <a:bodyPr/>
          <a:lstStyle/>
          <a:p>
            <a:r>
              <a:rPr lang="en-US">
                <a:latin typeface="Arial" pitchFamily="-109" charset="0"/>
              </a:rPr>
              <a:t>Lecture 5:  Trump</a:t>
            </a:r>
            <a:endParaRPr lang="en-US" dirty="0">
              <a:latin typeface="Arial" pitchFamily="-109" charset="0"/>
            </a:endParaRPr>
          </a:p>
        </p:txBody>
      </p:sp>
      <p:sp>
        <p:nvSpPr>
          <p:cNvPr id="296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C4CCD31-DF18-E24B-8454-0432F923D698}" type="slidenum">
              <a:rPr lang="en-US" smtClean="0">
                <a:latin typeface="Arial" pitchFamily="-109" charset="0"/>
              </a:rPr>
              <a:pPr/>
              <a:t>8</a:t>
            </a:fld>
            <a:endParaRPr lang="en-US">
              <a:latin typeface="Arial" pitchFamily="-109" charset="0"/>
            </a:endParaRPr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Trump’s Trade Actions</a:t>
            </a:r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Mar 31, 2017:  Two Executive Orders</a:t>
            </a:r>
          </a:p>
          <a:p>
            <a:pPr eaLnBrk="1" hangingPunct="1"/>
            <a:r>
              <a:rPr lang="en-US" sz="2400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Apr 24, 2017:  Tariffs on Canada Softwood Lumber</a:t>
            </a:r>
          </a:p>
          <a:p>
            <a:pPr eaLnBrk="1" hangingPunct="1"/>
            <a:r>
              <a:rPr lang="en-US" sz="2400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May 18, 2017:  NAFTA Renegotiation Begins</a:t>
            </a:r>
          </a:p>
          <a:p>
            <a:pPr eaLnBrk="1" hangingPunct="1"/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Oct 5, 2017:  Talks to amend KORUS begin</a:t>
            </a:r>
          </a:p>
          <a:p>
            <a:pPr lvl="1" eaLnBrk="1" hangingPunct="1"/>
            <a:r>
              <a:rPr lang="en-US" sz="2000" dirty="0">
                <a:ea typeface="ＭＳ Ｐゴシック" pitchFamily="-109" charset="-128"/>
                <a:cs typeface="ＭＳ Ｐゴシック" pitchFamily="-109" charset="-128"/>
              </a:rPr>
              <a:t>KORUS = FTA of US and South Korea</a:t>
            </a:r>
          </a:p>
          <a:p>
            <a:pPr lvl="1" eaLnBrk="1" hangingPunct="1"/>
            <a:r>
              <a:rPr lang="en-US" sz="2000" dirty="0">
                <a:ea typeface="ＭＳ Ｐゴシック" pitchFamily="-109" charset="-128"/>
                <a:cs typeface="ＭＳ Ｐゴシック" pitchFamily="-109" charset="-128"/>
              </a:rPr>
              <a:t>In force since 2012</a:t>
            </a:r>
          </a:p>
          <a:p>
            <a:pPr lvl="1" eaLnBrk="1" hangingPunct="1"/>
            <a:endParaRPr lang="en-US" sz="2000" dirty="0"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7030A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0731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noFill/>
        </p:spPr>
        <p:txBody>
          <a:bodyPr/>
          <a:lstStyle/>
          <a:p>
            <a:r>
              <a:rPr lang="en-US">
                <a:latin typeface="Arial" pitchFamily="-109" charset="0"/>
              </a:rPr>
              <a:t>Lecture 5:  Trump</a:t>
            </a:r>
            <a:endParaRPr lang="en-US" dirty="0">
              <a:latin typeface="Arial" pitchFamily="-109" charset="0"/>
            </a:endParaRPr>
          </a:p>
        </p:txBody>
      </p:sp>
      <p:sp>
        <p:nvSpPr>
          <p:cNvPr id="296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C4CCD31-DF18-E24B-8454-0432F923D698}" type="slidenum">
              <a:rPr lang="en-US" smtClean="0">
                <a:latin typeface="Arial" pitchFamily="-109" charset="0"/>
              </a:rPr>
              <a:pPr/>
              <a:t>9</a:t>
            </a:fld>
            <a:endParaRPr lang="en-US">
              <a:latin typeface="Arial" pitchFamily="-109" charset="0"/>
            </a:endParaRPr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Class 5 Outline</a:t>
            </a:r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Trade Policies under Trump </a:t>
            </a:r>
          </a:p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Safeguards</a:t>
            </a:r>
          </a:p>
          <a:p>
            <a:pPr eaLnBrk="1" hangingPunct="1"/>
            <a:r>
              <a:rPr lang="en-US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National 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Security</a:t>
            </a:r>
            <a:endParaRPr lang="en-US" dirty="0">
              <a:solidFill>
                <a:schemeClr val="bg1">
                  <a:lumMod val="75000"/>
                </a:schemeClr>
              </a:solidFill>
              <a:ea typeface="ＭＳ Ｐゴシック" pitchFamily="-109" charset="-128"/>
              <a:cs typeface="ＭＳ Ｐゴシック" pitchFamily="-109" charset="-128"/>
            </a:endParaRPr>
          </a:p>
          <a:p>
            <a:pPr eaLnBrk="1" hangingPunct="1"/>
            <a:r>
              <a:rPr lang="en-US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China</a:t>
            </a:r>
          </a:p>
          <a:p>
            <a:pPr eaLnBrk="1" hangingPunct="1"/>
            <a:r>
              <a:rPr lang="en-US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NAFTA</a:t>
            </a:r>
          </a:p>
          <a:p>
            <a:pPr eaLnBrk="1" hangingPunct="1"/>
            <a:r>
              <a:rPr lang="en-US" dirty="0">
                <a:solidFill>
                  <a:schemeClr val="bg1">
                    <a:lumMod val="75000"/>
                  </a:schemeClr>
                </a:solidFill>
                <a:ea typeface="ＭＳ Ｐゴシック" pitchFamily="-109" charset="-128"/>
                <a:cs typeface="ＭＳ Ｐゴシック" pitchFamily="-109" charset="-128"/>
              </a:rPr>
              <a:t>WTO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chemeClr val="bg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783410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75573</TotalTime>
  <Words>2441</Words>
  <Application>Microsoft Macintosh PowerPoint</Application>
  <PresentationFormat>On-screen Show (4:3)</PresentationFormat>
  <Paragraphs>462</Paragraphs>
  <Slides>43</Slides>
  <Notes>34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6" baseType="lpstr">
      <vt:lpstr>ＭＳ Ｐゴシック</vt:lpstr>
      <vt:lpstr>Arial</vt:lpstr>
      <vt:lpstr>Default Design</vt:lpstr>
      <vt:lpstr>Class 5 Trade Policies under Trump</vt:lpstr>
      <vt:lpstr>Class 5 Outline</vt:lpstr>
      <vt:lpstr>Trump’s Trade Actions</vt:lpstr>
      <vt:lpstr>Trump’s Trade Actions</vt:lpstr>
      <vt:lpstr>Trump’s Trade Actions</vt:lpstr>
      <vt:lpstr>Trump’s Trade Actions</vt:lpstr>
      <vt:lpstr>Trump’s Trade Actions</vt:lpstr>
      <vt:lpstr>Trump’s Trade Actions</vt:lpstr>
      <vt:lpstr>Class 5 Outline</vt:lpstr>
      <vt:lpstr>Trump’s Trade Actions</vt:lpstr>
      <vt:lpstr>Safeguards</vt:lpstr>
      <vt:lpstr>Safeguards</vt:lpstr>
      <vt:lpstr>Class 5 Outline</vt:lpstr>
      <vt:lpstr>Trump’s Trade Actions</vt:lpstr>
      <vt:lpstr>National Security</vt:lpstr>
      <vt:lpstr>National Security</vt:lpstr>
      <vt:lpstr>National Security</vt:lpstr>
      <vt:lpstr>National Security</vt:lpstr>
      <vt:lpstr>National Security</vt:lpstr>
      <vt:lpstr>National Security</vt:lpstr>
      <vt:lpstr>Class 5 Outline</vt:lpstr>
      <vt:lpstr>Trump’s Trade Actions</vt:lpstr>
      <vt:lpstr>China</vt:lpstr>
      <vt:lpstr>Trump’s Trade Actions</vt:lpstr>
      <vt:lpstr>China</vt:lpstr>
      <vt:lpstr>China</vt:lpstr>
      <vt:lpstr>China</vt:lpstr>
      <vt:lpstr>China</vt:lpstr>
      <vt:lpstr>Discussion Questions</vt:lpstr>
      <vt:lpstr>Trade War – Who Wins?</vt:lpstr>
      <vt:lpstr>Trade War – Who Wins?</vt:lpstr>
      <vt:lpstr>Trump’s Trade Actions</vt:lpstr>
      <vt:lpstr>Class 5 Outline</vt:lpstr>
      <vt:lpstr>Trump’s Trade Actions</vt:lpstr>
      <vt:lpstr>NAFTA</vt:lpstr>
      <vt:lpstr>NAFTA</vt:lpstr>
      <vt:lpstr>NAFTA</vt:lpstr>
      <vt:lpstr>Class 5 Outline</vt:lpstr>
      <vt:lpstr>World Trade Organization</vt:lpstr>
      <vt:lpstr>WTO Critiques</vt:lpstr>
      <vt:lpstr>World Trade Organization</vt:lpstr>
      <vt:lpstr>World Trade Organization</vt:lpstr>
      <vt:lpstr>Discussion Question</vt:lpstr>
    </vt:vector>
  </TitlesOfParts>
  <Company>University of Michigan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 International Economics Introduction and Overview</dc:title>
  <dc:creator>Ford School</dc:creator>
  <cp:lastModifiedBy>Microsoft Office User</cp:lastModifiedBy>
  <cp:revision>276</cp:revision>
  <cp:lastPrinted>2017-09-21T01:03:25Z</cp:lastPrinted>
  <dcterms:created xsi:type="dcterms:W3CDTF">2011-01-03T19:29:08Z</dcterms:created>
  <dcterms:modified xsi:type="dcterms:W3CDTF">2018-10-12T22:02:02Z</dcterms:modified>
</cp:coreProperties>
</file>